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5" r:id="rId3"/>
  </p:sldMasterIdLst>
  <p:notesMasterIdLst>
    <p:notesMasterId r:id="rId18"/>
  </p:notesMasterIdLst>
  <p:sldIdLst>
    <p:sldId id="256" r:id="rId4"/>
    <p:sldId id="257" r:id="rId5"/>
    <p:sldId id="272" r:id="rId6"/>
    <p:sldId id="273" r:id="rId7"/>
    <p:sldId id="274" r:id="rId8"/>
    <p:sldId id="275" r:id="rId9"/>
    <p:sldId id="276" r:id="rId10"/>
    <p:sldId id="259" r:id="rId11"/>
    <p:sldId id="260" r:id="rId12"/>
    <p:sldId id="261" r:id="rId13"/>
    <p:sldId id="266" r:id="rId14"/>
    <p:sldId id="264" r:id="rId15"/>
    <p:sldId id="265" r:id="rId16"/>
    <p:sldId id="262"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AC4E0DC-AF83-764D-BCAA-058B93258F2B}" v="21" dt="2023-04-11T22:37:24.63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648"/>
  </p:normalViewPr>
  <p:slideViewPr>
    <p:cSldViewPr snapToGrid="0">
      <p:cViewPr>
        <p:scale>
          <a:sx n="105" d="100"/>
          <a:sy n="105" d="100"/>
        </p:scale>
        <p:origin x="840" y="22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notesMaster" Target="notesMasters/notesMaster1.xml"/><Relationship Id="rId3" Type="http://schemas.openxmlformats.org/officeDocument/2006/relationships/slideMaster" Target="slideMasters/slideMaster1.xml"/><Relationship Id="rId21" Type="http://schemas.openxmlformats.org/officeDocument/2006/relationships/theme" Target="theme/theme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 Type="http://schemas.openxmlformats.org/officeDocument/2006/relationships/customXml" Target="../customXml/item2.xml"/><Relationship Id="rId16" Type="http://schemas.openxmlformats.org/officeDocument/2006/relationships/slide" Target="slides/slide13.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3.xml"/><Relationship Id="rId11" Type="http://schemas.openxmlformats.org/officeDocument/2006/relationships/slide" Target="slides/slide8.xml"/><Relationship Id="rId5" Type="http://schemas.openxmlformats.org/officeDocument/2006/relationships/slide" Target="slides/slide2.xml"/><Relationship Id="rId15" Type="http://schemas.openxmlformats.org/officeDocument/2006/relationships/slide" Target="slides/slide12.xml"/><Relationship Id="rId23" Type="http://schemas.microsoft.com/office/2015/10/relationships/revisionInfo" Target="revisionInfo.xml"/><Relationship Id="rId10" Type="http://schemas.openxmlformats.org/officeDocument/2006/relationships/slide" Target="slides/slide7.xml"/><Relationship Id="rId19"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6EBD623-897A-044C-BC48-0A1FCB174980}" type="datetimeFigureOut">
              <a:rPr lang="en-US" smtClean="0"/>
              <a:t>4/12/23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445B3A6-5671-E74C-8776-B4DDC6A4803E}" type="slidenum">
              <a:rPr lang="en-US" smtClean="0"/>
              <a:t>‹#›</a:t>
            </a:fld>
            <a:endParaRPr lang="en-US"/>
          </a:p>
        </p:txBody>
      </p:sp>
    </p:spTree>
    <p:extLst>
      <p:ext uri="{BB962C8B-B14F-4D97-AF65-F5344CB8AC3E}">
        <p14:creationId xmlns:p14="http://schemas.microsoft.com/office/powerpoint/2010/main" val="5848608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the historical data, you talk about the covid scene </a:t>
            </a:r>
          </a:p>
          <a:p>
            <a:r>
              <a:rPr lang="en-US" dirty="0"/>
              <a:t>That’s why we see a dip in 2020. stock prices were really affected</a:t>
            </a:r>
          </a:p>
          <a:p>
            <a:r>
              <a:rPr lang="en-US" dirty="0"/>
              <a:t>But in general there has been an increase in the stock prices.</a:t>
            </a:r>
          </a:p>
        </p:txBody>
      </p:sp>
      <p:sp>
        <p:nvSpPr>
          <p:cNvPr id="4" name="Slide Number Placeholder 3"/>
          <p:cNvSpPr>
            <a:spLocks noGrp="1"/>
          </p:cNvSpPr>
          <p:nvPr>
            <p:ph type="sldNum" sz="quarter" idx="5"/>
          </p:nvPr>
        </p:nvSpPr>
        <p:spPr/>
        <p:txBody>
          <a:bodyPr/>
          <a:lstStyle/>
          <a:p>
            <a:fld id="{9445B3A6-5671-E74C-8776-B4DDC6A4803E}" type="slidenum">
              <a:rPr lang="en-US" smtClean="0"/>
              <a:t>9</a:t>
            </a:fld>
            <a:endParaRPr lang="en-US"/>
          </a:p>
        </p:txBody>
      </p:sp>
    </p:spTree>
    <p:extLst>
      <p:ext uri="{BB962C8B-B14F-4D97-AF65-F5344CB8AC3E}">
        <p14:creationId xmlns:p14="http://schemas.microsoft.com/office/powerpoint/2010/main" val="6403227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DE1A06-8754-4870-9E44-E39BADAD984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527F020-BBC3-49BB-91C2-5B2CBD64B3C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67C0C22-EBDA-4130-87AE-CB28BC19B077}"/>
              </a:ext>
            </a:extLst>
          </p:cNvPr>
          <p:cNvSpPr>
            <a:spLocks noGrp="1"/>
          </p:cNvSpPr>
          <p:nvPr>
            <p:ph type="dt" sz="half" idx="10"/>
          </p:nvPr>
        </p:nvSpPr>
        <p:spPr/>
        <p:txBody>
          <a:bodyPr/>
          <a:lstStyle/>
          <a:p>
            <a:fld id="{82EDB8D0-98ED-4B86-9D5F-E61ADC70144D}" type="datetimeFigureOut">
              <a:rPr lang="en-US" smtClean="0"/>
              <a:t>4/12/23</a:t>
            </a:fld>
            <a:endParaRPr lang="en-US" dirty="0"/>
          </a:p>
        </p:txBody>
      </p:sp>
      <p:sp>
        <p:nvSpPr>
          <p:cNvPr id="5" name="Footer Placeholder 4">
            <a:extLst>
              <a:ext uri="{FF2B5EF4-FFF2-40B4-BE49-F238E27FC236}">
                <a16:creationId xmlns:a16="http://schemas.microsoft.com/office/drawing/2014/main" id="{E2A419A8-07CA-4A4C-AEC2-C40D4D50AF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FA7B86-E610-42EA-B4DC-C2F447785273}"/>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7" name="Freeform: Shape 6">
            <a:extLst>
              <a:ext uri="{FF2B5EF4-FFF2-40B4-BE49-F238E27FC236}">
                <a16:creationId xmlns:a16="http://schemas.microsoft.com/office/drawing/2014/main" id="{8A7BA06D-B3FF-4E91-8639-B4569AE3AA23}"/>
              </a:ext>
            </a:extLst>
          </p:cNvPr>
          <p:cNvSpPr/>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Arc 7">
            <a:extLst>
              <a:ext uri="{FF2B5EF4-FFF2-40B4-BE49-F238E27FC236}">
                <a16:creationId xmlns:a16="http://schemas.microsoft.com/office/drawing/2014/main" id="{2B30C86D-5A07-48BC-9C9D-6F9A2DB1E9E1}"/>
              </a:ext>
            </a:extLst>
          </p:cNvPr>
          <p:cNvSpPr/>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4169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F6E5D1-6D19-4E7F-9B4E-42326B7716F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AD2A06C-F91A-4ADC-9CD2-61F0A4D7EE1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643AA9A-2280-4F63-8B3D-20742AE6901F}"/>
              </a:ext>
            </a:extLst>
          </p:cNvPr>
          <p:cNvSpPr>
            <a:spLocks noGrp="1"/>
          </p:cNvSpPr>
          <p:nvPr>
            <p:ph type="dt" sz="half" idx="10"/>
          </p:nvPr>
        </p:nvSpPr>
        <p:spPr/>
        <p:txBody>
          <a:bodyPr/>
          <a:lstStyle/>
          <a:p>
            <a:fld id="{82EDB8D0-98ED-4B86-9D5F-E61ADC70144D}" type="datetimeFigureOut">
              <a:rPr lang="en-US" smtClean="0"/>
              <a:t>4/12/23</a:t>
            </a:fld>
            <a:endParaRPr lang="en-US"/>
          </a:p>
        </p:txBody>
      </p:sp>
      <p:sp>
        <p:nvSpPr>
          <p:cNvPr id="5" name="Footer Placeholder 4">
            <a:extLst>
              <a:ext uri="{FF2B5EF4-FFF2-40B4-BE49-F238E27FC236}">
                <a16:creationId xmlns:a16="http://schemas.microsoft.com/office/drawing/2014/main" id="{E40D986B-E58E-43B6-8A80-FFA9D8F748F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140D36-2E71-4F27-967F-7A3E4C6EE197}"/>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7" name="Freeform: Shape 6">
            <a:extLst>
              <a:ext uri="{FF2B5EF4-FFF2-40B4-BE49-F238E27FC236}">
                <a16:creationId xmlns:a16="http://schemas.microsoft.com/office/drawing/2014/main" id="{C1609904-5327-4D2C-A445-B270A00F3B5F}"/>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Freeform: Shape 7">
            <a:extLst>
              <a:ext uri="{FF2B5EF4-FFF2-40B4-BE49-F238E27FC236}">
                <a16:creationId xmlns:a16="http://schemas.microsoft.com/office/drawing/2014/main" id="{30FC7BEC-08C5-4D95-9C84-B48BC8AD1C94}"/>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94507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81FEA3D-0C7F-45CD-B6A0-942F707B363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E8B8A12-BCE6-4D03-A637-1DEC8924BEF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749755-9FF4-428A-AEB7-1A6477466741}"/>
              </a:ext>
            </a:extLst>
          </p:cNvPr>
          <p:cNvSpPr>
            <a:spLocks noGrp="1"/>
          </p:cNvSpPr>
          <p:nvPr>
            <p:ph type="dt" sz="half" idx="10"/>
          </p:nvPr>
        </p:nvSpPr>
        <p:spPr/>
        <p:txBody>
          <a:bodyPr/>
          <a:lstStyle/>
          <a:p>
            <a:fld id="{82EDB8D0-98ED-4B86-9D5F-E61ADC70144D}" type="datetimeFigureOut">
              <a:rPr lang="en-US" smtClean="0"/>
              <a:t>4/12/23</a:t>
            </a:fld>
            <a:endParaRPr lang="en-US"/>
          </a:p>
        </p:txBody>
      </p:sp>
      <p:sp>
        <p:nvSpPr>
          <p:cNvPr id="5" name="Footer Placeholder 4">
            <a:extLst>
              <a:ext uri="{FF2B5EF4-FFF2-40B4-BE49-F238E27FC236}">
                <a16:creationId xmlns:a16="http://schemas.microsoft.com/office/drawing/2014/main" id="{A5141836-11E2-49FD-877D-53B74514A9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4D24C42-4B05-4EEF-BE14-29041EC9C0E5}"/>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7" name="Freeform: Shape 6">
            <a:extLst>
              <a:ext uri="{FF2B5EF4-FFF2-40B4-BE49-F238E27FC236}">
                <a16:creationId xmlns:a16="http://schemas.microsoft.com/office/drawing/2014/main" id="{5BADDEB1-F604-408B-B02A-A2814606E6AF}"/>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Freeform: Shape 7">
            <a:extLst>
              <a:ext uri="{FF2B5EF4-FFF2-40B4-BE49-F238E27FC236}">
                <a16:creationId xmlns:a16="http://schemas.microsoft.com/office/drawing/2014/main" id="{D8DF7987-332F-4D6C-81C3-990F39C76C96}"/>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59745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9FF209-11EE-4A3F-9685-A155FECD0DC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A47AF11-F208-4FDA-9E19-D6CA3472134E}"/>
              </a:ext>
            </a:extLst>
          </p:cNvPr>
          <p:cNvSpPr>
            <a:spLocks noGrp="1"/>
          </p:cNvSpPr>
          <p:nvPr>
            <p:ph idx="1"/>
          </p:nvPr>
        </p:nvSpPr>
        <p:spPr>
          <a:xfrm>
            <a:off x="838200" y="1825625"/>
            <a:ext cx="10515600" cy="385974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6E82FA1-02B7-467E-9F16-D178149407C5}"/>
              </a:ext>
            </a:extLst>
          </p:cNvPr>
          <p:cNvSpPr>
            <a:spLocks noGrp="1"/>
          </p:cNvSpPr>
          <p:nvPr>
            <p:ph type="dt" sz="half" idx="10"/>
          </p:nvPr>
        </p:nvSpPr>
        <p:spPr/>
        <p:txBody>
          <a:bodyPr/>
          <a:lstStyle/>
          <a:p>
            <a:fld id="{82EDB8D0-98ED-4B86-9D5F-E61ADC70144D}" type="datetimeFigureOut">
              <a:rPr lang="en-US" smtClean="0"/>
              <a:t>4/12/23</a:t>
            </a:fld>
            <a:endParaRPr lang="en-US" dirty="0"/>
          </a:p>
        </p:txBody>
      </p:sp>
      <p:sp>
        <p:nvSpPr>
          <p:cNvPr id="5" name="Footer Placeholder 4">
            <a:extLst>
              <a:ext uri="{FF2B5EF4-FFF2-40B4-BE49-F238E27FC236}">
                <a16:creationId xmlns:a16="http://schemas.microsoft.com/office/drawing/2014/main" id="{6D389247-FB8A-4494-859B-B3754B02A5E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2CA5B62-3338-46A5-B381-A63B88CB0DDA}"/>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7" name="Freeform: Shape 6">
            <a:extLst>
              <a:ext uri="{FF2B5EF4-FFF2-40B4-BE49-F238E27FC236}">
                <a16:creationId xmlns:a16="http://schemas.microsoft.com/office/drawing/2014/main" id="{23DA7759-3209-4FE2-96D1-4EEDD81E9EA0}"/>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Freeform: Shape 7">
            <a:extLst>
              <a:ext uri="{FF2B5EF4-FFF2-40B4-BE49-F238E27FC236}">
                <a16:creationId xmlns:a16="http://schemas.microsoft.com/office/drawing/2014/main" id="{41460DAD-8769-4C9F-9C8C-BB0443909D76}"/>
              </a:ext>
            </a:extLst>
          </p:cNvPr>
          <p:cNvSpPr/>
          <p:nvPr/>
        </p:nvSpPr>
        <p:spPr>
          <a:xfrm flipH="1">
            <a:off x="123536"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076994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4C0001-5D76-45A0-A9F4-7172BDDD5D2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E1462C4-0E4B-4DB7-A8BF-FE55142760A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AA5F313-1240-47AE-A026-7F349292B5CA}"/>
              </a:ext>
            </a:extLst>
          </p:cNvPr>
          <p:cNvSpPr>
            <a:spLocks noGrp="1"/>
          </p:cNvSpPr>
          <p:nvPr>
            <p:ph type="dt" sz="half" idx="10"/>
          </p:nvPr>
        </p:nvSpPr>
        <p:spPr/>
        <p:txBody>
          <a:bodyPr/>
          <a:lstStyle/>
          <a:p>
            <a:fld id="{82EDB8D0-98ED-4B86-9D5F-E61ADC70144D}" type="datetimeFigureOut">
              <a:rPr lang="en-US" smtClean="0"/>
              <a:t>4/12/23</a:t>
            </a:fld>
            <a:endParaRPr lang="en-US"/>
          </a:p>
        </p:txBody>
      </p:sp>
      <p:sp>
        <p:nvSpPr>
          <p:cNvPr id="5" name="Footer Placeholder 4">
            <a:extLst>
              <a:ext uri="{FF2B5EF4-FFF2-40B4-BE49-F238E27FC236}">
                <a16:creationId xmlns:a16="http://schemas.microsoft.com/office/drawing/2014/main" id="{22448158-6132-4335-B8E1-F6A89638377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94C5B6-1598-48B4-9B3A-3078FDBE90B7}"/>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9" name="Freeform: Shape 8">
            <a:extLst>
              <a:ext uri="{FF2B5EF4-FFF2-40B4-BE49-F238E27FC236}">
                <a16:creationId xmlns:a16="http://schemas.microsoft.com/office/drawing/2014/main" id="{FEDBDD32-D3EE-4848-A112-BA814D4631CD}"/>
              </a:ext>
            </a:extLst>
          </p:cNvPr>
          <p:cNvSpPr/>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Arc 9">
            <a:extLst>
              <a:ext uri="{FF2B5EF4-FFF2-40B4-BE49-F238E27FC236}">
                <a16:creationId xmlns:a16="http://schemas.microsoft.com/office/drawing/2014/main" id="{61350361-843C-49D0-BD6A-ECDBA3842BA0}"/>
              </a:ext>
            </a:extLst>
          </p:cNvPr>
          <p:cNvSpPr/>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886210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ABFD05-2CB2-4A7E-89E7-57615BA82B4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F9532B8-D460-476D-816F-725E8D96C0A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6F7120F-70AF-4ED5-B364-3AA55C6B44B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3D8B65F-F709-469F-9961-4D01896CAA12}"/>
              </a:ext>
            </a:extLst>
          </p:cNvPr>
          <p:cNvSpPr>
            <a:spLocks noGrp="1"/>
          </p:cNvSpPr>
          <p:nvPr>
            <p:ph type="dt" sz="half" idx="10"/>
          </p:nvPr>
        </p:nvSpPr>
        <p:spPr/>
        <p:txBody>
          <a:bodyPr/>
          <a:lstStyle/>
          <a:p>
            <a:fld id="{82EDB8D0-98ED-4B86-9D5F-E61ADC70144D}" type="datetimeFigureOut">
              <a:rPr lang="en-US" smtClean="0"/>
              <a:t>4/12/23</a:t>
            </a:fld>
            <a:endParaRPr lang="en-US"/>
          </a:p>
        </p:txBody>
      </p:sp>
      <p:sp>
        <p:nvSpPr>
          <p:cNvPr id="6" name="Footer Placeholder 5">
            <a:extLst>
              <a:ext uri="{FF2B5EF4-FFF2-40B4-BE49-F238E27FC236}">
                <a16:creationId xmlns:a16="http://schemas.microsoft.com/office/drawing/2014/main" id="{B781C6BC-B23D-48BC-AD44-654DDB8D012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100D60B-86A1-479D-BCE8-06D2C3DBC94E}"/>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8" name="Freeform: Shape 7">
            <a:extLst>
              <a:ext uri="{FF2B5EF4-FFF2-40B4-BE49-F238E27FC236}">
                <a16:creationId xmlns:a16="http://schemas.microsoft.com/office/drawing/2014/main" id="{B4EC5136-99DA-40B5-8F79-5C3A56D38BA1}"/>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4F8FB775-26C4-41BA-837C-4478D48D215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470767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2983E-E761-4429-9203-7FE8B2DB67E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921E9B7-62BE-49BA-AC6B-55250D66277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C41A3FD-B90A-4C31-BD6B-581F9E2E0E5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60D1D55-B722-4968-B171-AF3B462DDAD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71085A8-02C2-4E7F-935E-5AEECBAD19B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A8A5018-8A77-40E8-B159-4894ECF228B1}"/>
              </a:ext>
            </a:extLst>
          </p:cNvPr>
          <p:cNvSpPr>
            <a:spLocks noGrp="1"/>
          </p:cNvSpPr>
          <p:nvPr>
            <p:ph type="dt" sz="half" idx="10"/>
          </p:nvPr>
        </p:nvSpPr>
        <p:spPr/>
        <p:txBody>
          <a:bodyPr/>
          <a:lstStyle/>
          <a:p>
            <a:fld id="{82EDB8D0-98ED-4B86-9D5F-E61ADC70144D}" type="datetimeFigureOut">
              <a:rPr lang="en-US" smtClean="0"/>
              <a:t>4/12/23</a:t>
            </a:fld>
            <a:endParaRPr lang="en-US"/>
          </a:p>
        </p:txBody>
      </p:sp>
      <p:sp>
        <p:nvSpPr>
          <p:cNvPr id="8" name="Footer Placeholder 7">
            <a:extLst>
              <a:ext uri="{FF2B5EF4-FFF2-40B4-BE49-F238E27FC236}">
                <a16:creationId xmlns:a16="http://schemas.microsoft.com/office/drawing/2014/main" id="{8AD79441-8908-4461-9FDD-BCE63883709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8D29F7D-B101-4950-A2C0-F350FB26D45F}"/>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10" name="Freeform: Shape 9">
            <a:extLst>
              <a:ext uri="{FF2B5EF4-FFF2-40B4-BE49-F238E27FC236}">
                <a16:creationId xmlns:a16="http://schemas.microsoft.com/office/drawing/2014/main" id="{862D7398-9A79-4B24-9C7D-F0DEED57C70B}"/>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Freeform: Shape 10">
            <a:extLst>
              <a:ext uri="{FF2B5EF4-FFF2-40B4-BE49-F238E27FC236}">
                <a16:creationId xmlns:a16="http://schemas.microsoft.com/office/drawing/2014/main" id="{C07F28CD-1873-4E36-A064-2D25E0A8501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676105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11BF3-02E8-4EB7-818E-652B82CF2C9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54D3190-B78C-42F1-9D62-F523886BBE51}"/>
              </a:ext>
            </a:extLst>
          </p:cNvPr>
          <p:cNvSpPr>
            <a:spLocks noGrp="1"/>
          </p:cNvSpPr>
          <p:nvPr>
            <p:ph type="dt" sz="half" idx="10"/>
          </p:nvPr>
        </p:nvSpPr>
        <p:spPr/>
        <p:txBody>
          <a:bodyPr/>
          <a:lstStyle/>
          <a:p>
            <a:fld id="{82EDB8D0-98ED-4B86-9D5F-E61ADC70144D}" type="datetimeFigureOut">
              <a:rPr lang="en-US" smtClean="0"/>
              <a:t>4/12/23</a:t>
            </a:fld>
            <a:endParaRPr lang="en-US"/>
          </a:p>
        </p:txBody>
      </p:sp>
      <p:sp>
        <p:nvSpPr>
          <p:cNvPr id="4" name="Footer Placeholder 3">
            <a:extLst>
              <a:ext uri="{FF2B5EF4-FFF2-40B4-BE49-F238E27FC236}">
                <a16:creationId xmlns:a16="http://schemas.microsoft.com/office/drawing/2014/main" id="{EA381C40-F9FC-4D58-8508-F0632DF5A01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101CBCC-4CC2-49BD-B155-01E0F4D798BE}"/>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6" name="Freeform: Shape 5">
            <a:extLst>
              <a:ext uri="{FF2B5EF4-FFF2-40B4-BE49-F238E27FC236}">
                <a16:creationId xmlns:a16="http://schemas.microsoft.com/office/drawing/2014/main" id="{DC13EF9C-0B5A-4364-91AA-E5DD5B536E54}"/>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Freeform: Shape 6">
            <a:extLst>
              <a:ext uri="{FF2B5EF4-FFF2-40B4-BE49-F238E27FC236}">
                <a16:creationId xmlns:a16="http://schemas.microsoft.com/office/drawing/2014/main" id="{8F674475-6327-490A-BD7F-084F5C07F2E4}"/>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403509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7024287-C9B9-48AC-8E4D-A282DE2F44F5}"/>
              </a:ext>
            </a:extLst>
          </p:cNvPr>
          <p:cNvSpPr>
            <a:spLocks noGrp="1"/>
          </p:cNvSpPr>
          <p:nvPr>
            <p:ph type="dt" sz="half" idx="10"/>
          </p:nvPr>
        </p:nvSpPr>
        <p:spPr/>
        <p:txBody>
          <a:bodyPr/>
          <a:lstStyle/>
          <a:p>
            <a:fld id="{82EDB8D0-98ED-4B86-9D5F-E61ADC70144D}" type="datetimeFigureOut">
              <a:rPr lang="en-US" smtClean="0"/>
              <a:t>4/12/23</a:t>
            </a:fld>
            <a:endParaRPr lang="en-US"/>
          </a:p>
        </p:txBody>
      </p:sp>
      <p:sp>
        <p:nvSpPr>
          <p:cNvPr id="3" name="Footer Placeholder 2">
            <a:extLst>
              <a:ext uri="{FF2B5EF4-FFF2-40B4-BE49-F238E27FC236}">
                <a16:creationId xmlns:a16="http://schemas.microsoft.com/office/drawing/2014/main" id="{2D34C9A2-75A7-4164-B3B8-E6A9D60BA0B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CBE73CE-2859-4D49-A9EC-26AF3FBDF6A3}"/>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5" name="Freeform: Shape 4">
            <a:extLst>
              <a:ext uri="{FF2B5EF4-FFF2-40B4-BE49-F238E27FC236}">
                <a16:creationId xmlns:a16="http://schemas.microsoft.com/office/drawing/2014/main" id="{AA5ED585-FEBB-4DAD-84C0-97BEE6C360C3}"/>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reeform: Shape 5">
            <a:extLst>
              <a:ext uri="{FF2B5EF4-FFF2-40B4-BE49-F238E27FC236}">
                <a16:creationId xmlns:a16="http://schemas.microsoft.com/office/drawing/2014/main" id="{EF6AC352-A720-4DB3-87CA-A33B0607CA2F}"/>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673685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FFC812-4DB6-4F98-9404-29C191D3BAD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2F0855E-0CD6-47DD-B648-4C84C783D78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D50082B-17D7-4D61-8AEB-81517D85D25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1A70783-FF31-4C4E-9196-EB169B209747}"/>
              </a:ext>
            </a:extLst>
          </p:cNvPr>
          <p:cNvSpPr>
            <a:spLocks noGrp="1"/>
          </p:cNvSpPr>
          <p:nvPr>
            <p:ph type="dt" sz="half" idx="10"/>
          </p:nvPr>
        </p:nvSpPr>
        <p:spPr/>
        <p:txBody>
          <a:bodyPr/>
          <a:lstStyle/>
          <a:p>
            <a:fld id="{82EDB8D0-98ED-4B86-9D5F-E61ADC70144D}" type="datetimeFigureOut">
              <a:rPr lang="en-US" smtClean="0"/>
              <a:t>4/12/23</a:t>
            </a:fld>
            <a:endParaRPr lang="en-US"/>
          </a:p>
        </p:txBody>
      </p:sp>
      <p:sp>
        <p:nvSpPr>
          <p:cNvPr id="6" name="Footer Placeholder 5">
            <a:extLst>
              <a:ext uri="{FF2B5EF4-FFF2-40B4-BE49-F238E27FC236}">
                <a16:creationId xmlns:a16="http://schemas.microsoft.com/office/drawing/2014/main" id="{7D92E260-747D-40FD-A062-9DD5E6835AB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87E50A0-1E05-49C5-88C9-46267751201F}"/>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8" name="Freeform: Shape 7">
            <a:extLst>
              <a:ext uri="{FF2B5EF4-FFF2-40B4-BE49-F238E27FC236}">
                <a16:creationId xmlns:a16="http://schemas.microsoft.com/office/drawing/2014/main" id="{2C155C63-9F58-4422-B669-F97486280671}"/>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385DBA62-0EDB-47AA-86C7-90463BC9B308}"/>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633833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D7521-E43D-41D1-B458-26B20DC6DDD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2472CF2-2653-4B98-A416-D7A0A860ECE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A6EF87F5-0B10-4AC7-9599-F088C5E796D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2A07CB7-0520-4D64-B76C-C31AC557832D}"/>
              </a:ext>
            </a:extLst>
          </p:cNvPr>
          <p:cNvSpPr>
            <a:spLocks noGrp="1"/>
          </p:cNvSpPr>
          <p:nvPr>
            <p:ph type="dt" sz="half" idx="10"/>
          </p:nvPr>
        </p:nvSpPr>
        <p:spPr/>
        <p:txBody>
          <a:bodyPr/>
          <a:lstStyle/>
          <a:p>
            <a:fld id="{82EDB8D0-98ED-4B86-9D5F-E61ADC70144D}" type="datetimeFigureOut">
              <a:rPr lang="en-US" smtClean="0"/>
              <a:t>4/12/23</a:t>
            </a:fld>
            <a:endParaRPr lang="en-US"/>
          </a:p>
        </p:txBody>
      </p:sp>
      <p:sp>
        <p:nvSpPr>
          <p:cNvPr id="6" name="Footer Placeholder 5">
            <a:extLst>
              <a:ext uri="{FF2B5EF4-FFF2-40B4-BE49-F238E27FC236}">
                <a16:creationId xmlns:a16="http://schemas.microsoft.com/office/drawing/2014/main" id="{92EEB226-AD45-45DF-AAB5-5513AE732AA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5E96AEB-9481-4CCE-B110-FEDD334835B8}"/>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8" name="Freeform: Shape 7">
            <a:extLst>
              <a:ext uri="{FF2B5EF4-FFF2-40B4-BE49-F238E27FC236}">
                <a16:creationId xmlns:a16="http://schemas.microsoft.com/office/drawing/2014/main" id="{6BA9707F-7BCE-464F-BF45-E216527084EE}"/>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BC589723-2CC8-49D1-B4E1-36FECED6A2D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31816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7EC5685-19F1-49DA-ADE5-D5D32F1659B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FFC0A4D-22A1-4554-B5DE-887974F4DF9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99D5CDC-F2CE-410E-AD13-DDC235C71C6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cap="none" spc="0" baseline="0">
                <a:solidFill>
                  <a:schemeClr val="tx1">
                    <a:tint val="75000"/>
                  </a:schemeClr>
                </a:solidFill>
                <a:latin typeface="+mn-lt"/>
              </a:defRPr>
            </a:lvl1pPr>
          </a:lstStyle>
          <a:p>
            <a:fld id="{82EDB8D0-98ED-4B86-9D5F-E61ADC70144D}" type="datetimeFigureOut">
              <a:rPr lang="en-US" smtClean="0"/>
              <a:pPr/>
              <a:t>4/12/23</a:t>
            </a:fld>
            <a:endParaRPr lang="en-US" dirty="0"/>
          </a:p>
        </p:txBody>
      </p:sp>
      <p:sp>
        <p:nvSpPr>
          <p:cNvPr id="5" name="Footer Placeholder 4">
            <a:extLst>
              <a:ext uri="{FF2B5EF4-FFF2-40B4-BE49-F238E27FC236}">
                <a16:creationId xmlns:a16="http://schemas.microsoft.com/office/drawing/2014/main" id="{9340CD45-794A-4BB0-A427-0CE61AEAF48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cap="none" spc="0" baseline="0">
                <a:solidFill>
                  <a:schemeClr val="tx1">
                    <a:tint val="75000"/>
                  </a:schemeClr>
                </a:solidFill>
                <a:latin typeface="+mn-lt"/>
              </a:defRPr>
            </a:lvl1pPr>
          </a:lstStyle>
          <a:p>
            <a:endParaRPr lang="en-US"/>
          </a:p>
        </p:txBody>
      </p:sp>
      <p:sp>
        <p:nvSpPr>
          <p:cNvPr id="6" name="Slide Number Placeholder 5">
            <a:extLst>
              <a:ext uri="{FF2B5EF4-FFF2-40B4-BE49-F238E27FC236}">
                <a16:creationId xmlns:a16="http://schemas.microsoft.com/office/drawing/2014/main" id="{FCB3AB91-9588-4071-92D2-364F4A6ED09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cap="none" spc="0" baseline="0">
                <a:solidFill>
                  <a:schemeClr val="tx1">
                    <a:tint val="75000"/>
                  </a:schemeClr>
                </a:solidFill>
                <a:latin typeface="+mn-lt"/>
              </a:defRPr>
            </a:lvl1pPr>
          </a:lstStyle>
          <a:p>
            <a:fld id="{4854181D-6920-4594-9A5D-6CE56DC9F8B2}" type="slidenum">
              <a:rPr lang="en-US" smtClean="0"/>
              <a:pPr/>
              <a:t>‹#›</a:t>
            </a:fld>
            <a:endParaRPr lang="en-US"/>
          </a:p>
        </p:txBody>
      </p:sp>
    </p:spTree>
    <p:extLst>
      <p:ext uri="{BB962C8B-B14F-4D97-AF65-F5344CB8AC3E}">
        <p14:creationId xmlns:p14="http://schemas.microsoft.com/office/powerpoint/2010/main" val="3181885915"/>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14" r:id="rId5"/>
    <p:sldLayoutId id="2147483715" r:id="rId6"/>
    <p:sldLayoutId id="2147483716" r:id="rId7"/>
    <p:sldLayoutId id="2147483717" r:id="rId8"/>
    <p:sldLayoutId id="2147483718" r:id="rId9"/>
    <p:sldLayoutId id="2147483719" r:id="rId10"/>
    <p:sldLayoutId id="2147483720" r:id="rId11"/>
  </p:sldLayoutIdLst>
  <p:txStyles>
    <p:titleStyle>
      <a:lvl1pPr algn="l" defTabSz="914400" rtl="0" eaLnBrk="1" latinLnBrk="0" hangingPunct="1">
        <a:lnSpc>
          <a:spcPct val="90000"/>
        </a:lnSpc>
        <a:spcBef>
          <a:spcPct val="0"/>
        </a:spcBef>
        <a:buNone/>
        <a:defRPr sz="40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4906370-1564-49FA-A802-58546B3922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9" cy="686646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D9DF3D75-CA0E-595B-79BA-21C1F101E883}"/>
              </a:ext>
            </a:extLst>
          </p:cNvPr>
          <p:cNvPicPr>
            <a:picLocks noChangeAspect="1"/>
          </p:cNvPicPr>
          <p:nvPr/>
        </p:nvPicPr>
        <p:blipFill rotWithShape="1">
          <a:blip r:embed="rId2">
            <a:alphaModFix amt="55000"/>
          </a:blip>
          <a:srcRect t="20495"/>
          <a:stretch/>
        </p:blipFill>
        <p:spPr>
          <a:xfrm>
            <a:off x="20" y="10"/>
            <a:ext cx="12191980" cy="6857990"/>
          </a:xfrm>
          <a:prstGeom prst="rect">
            <a:avLst/>
          </a:prstGeom>
        </p:spPr>
      </p:pic>
      <p:sp>
        <p:nvSpPr>
          <p:cNvPr id="11" name="Oval 10">
            <a:extLst>
              <a:ext uri="{FF2B5EF4-FFF2-40B4-BE49-F238E27FC236}">
                <a16:creationId xmlns:a16="http://schemas.microsoft.com/office/drawing/2014/main" id="{EF640709-BDFD-453B-B75D-6212E7A870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11500" y="370600"/>
            <a:ext cx="5923842" cy="5923842"/>
          </a:xfrm>
          <a:prstGeom prst="ellipse">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F1E0C87-AAE2-41B6-43BC-42ADEDCA2ABF}"/>
              </a:ext>
            </a:extLst>
          </p:cNvPr>
          <p:cNvSpPr>
            <a:spLocks noGrp="1"/>
          </p:cNvSpPr>
          <p:nvPr>
            <p:ph type="ctrTitle"/>
          </p:nvPr>
        </p:nvSpPr>
        <p:spPr>
          <a:xfrm>
            <a:off x="3577192" y="1032483"/>
            <a:ext cx="5037616" cy="2982360"/>
          </a:xfrm>
        </p:spPr>
        <p:txBody>
          <a:bodyPr>
            <a:normAutofit/>
          </a:bodyPr>
          <a:lstStyle/>
          <a:p>
            <a:r>
              <a:rPr lang="en-US" dirty="0"/>
              <a:t>Proctor &amp; Gamble </a:t>
            </a:r>
          </a:p>
        </p:txBody>
      </p:sp>
      <p:sp>
        <p:nvSpPr>
          <p:cNvPr id="3" name="Subtitle 2">
            <a:extLst>
              <a:ext uri="{FF2B5EF4-FFF2-40B4-BE49-F238E27FC236}">
                <a16:creationId xmlns:a16="http://schemas.microsoft.com/office/drawing/2014/main" id="{BA2882C5-DA7B-A8AA-D6BC-8BFC6E4EC3EA}"/>
              </a:ext>
            </a:extLst>
          </p:cNvPr>
          <p:cNvSpPr>
            <a:spLocks noGrp="1"/>
          </p:cNvSpPr>
          <p:nvPr>
            <p:ph type="subTitle" idx="1"/>
          </p:nvPr>
        </p:nvSpPr>
        <p:spPr>
          <a:xfrm>
            <a:off x="3577192" y="4106918"/>
            <a:ext cx="5037616" cy="1655762"/>
          </a:xfrm>
        </p:spPr>
        <p:txBody>
          <a:bodyPr>
            <a:normAutofit/>
          </a:bodyPr>
          <a:lstStyle/>
          <a:p>
            <a:r>
              <a:rPr lang="en-US" dirty="0"/>
              <a:t>Company Analysis</a:t>
            </a:r>
          </a:p>
        </p:txBody>
      </p:sp>
      <p:sp>
        <p:nvSpPr>
          <p:cNvPr id="13" name="Arc 12">
            <a:extLst>
              <a:ext uri="{FF2B5EF4-FFF2-40B4-BE49-F238E27FC236}">
                <a16:creationId xmlns:a16="http://schemas.microsoft.com/office/drawing/2014/main" id="{B4019478-3FDC-438C-8848-1D7DA864AF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9366740" flipV="1">
            <a:off x="2607299" y="8363"/>
            <a:ext cx="6816262" cy="6816262"/>
          </a:xfrm>
          <a:prstGeom prst="arc">
            <a:avLst>
              <a:gd name="adj1" fmla="val 16200000"/>
              <a:gd name="adj2" fmla="val 20401595"/>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 name="Oval 14">
            <a:extLst>
              <a:ext uri="{FF2B5EF4-FFF2-40B4-BE49-F238E27FC236}">
                <a16:creationId xmlns:a16="http://schemas.microsoft.com/office/drawing/2014/main" id="{FE406479-1D57-4209-B128-3C81746247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53400" y="4609861"/>
            <a:ext cx="873032" cy="84934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768673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5069D-837C-4C33-D054-73C6E76637C3}"/>
              </a:ext>
            </a:extLst>
          </p:cNvPr>
          <p:cNvSpPr>
            <a:spLocks noGrp="1"/>
          </p:cNvSpPr>
          <p:nvPr>
            <p:ph type="title"/>
          </p:nvPr>
        </p:nvSpPr>
        <p:spPr/>
        <p:txBody>
          <a:bodyPr>
            <a:normAutofit/>
          </a:bodyPr>
          <a:lstStyle/>
          <a:p>
            <a:r>
              <a:rPr lang="en-US" sz="3200" dirty="0"/>
              <a:t>Dicing the stock data</a:t>
            </a:r>
          </a:p>
        </p:txBody>
      </p:sp>
      <p:sp>
        <p:nvSpPr>
          <p:cNvPr id="3" name="Content Placeholder 2">
            <a:extLst>
              <a:ext uri="{FF2B5EF4-FFF2-40B4-BE49-F238E27FC236}">
                <a16:creationId xmlns:a16="http://schemas.microsoft.com/office/drawing/2014/main" id="{DE0FAF87-BE1A-36A4-A9CD-1B658AA26F3B}"/>
              </a:ext>
            </a:extLst>
          </p:cNvPr>
          <p:cNvSpPr>
            <a:spLocks noGrp="1"/>
          </p:cNvSpPr>
          <p:nvPr>
            <p:ph idx="1"/>
          </p:nvPr>
        </p:nvSpPr>
        <p:spPr/>
        <p:txBody>
          <a:bodyPr>
            <a:normAutofit/>
          </a:bodyPr>
          <a:lstStyle/>
          <a:p>
            <a:r>
              <a:rPr lang="en-US" sz="1800" dirty="0"/>
              <a:t>Took data from Jan 2023 to April 2023 </a:t>
            </a:r>
          </a:p>
          <a:p>
            <a:r>
              <a:rPr lang="en-US" sz="1800" dirty="0"/>
              <a:t>Performed;</a:t>
            </a:r>
          </a:p>
          <a:p>
            <a:pPr lvl="1"/>
            <a:r>
              <a:rPr lang="en-US" sz="1800" dirty="0"/>
              <a:t>Simulation using python</a:t>
            </a:r>
          </a:p>
          <a:p>
            <a:pPr lvl="1"/>
            <a:r>
              <a:rPr lang="en-US" sz="1800" dirty="0"/>
              <a:t>ARIMA analysis (checking for seasonality and stationarity)</a:t>
            </a:r>
          </a:p>
          <a:p>
            <a:pPr lvl="1"/>
            <a:r>
              <a:rPr lang="en-US" sz="1800" dirty="0"/>
              <a:t>Forecast the stock prices</a:t>
            </a:r>
          </a:p>
          <a:p>
            <a:pPr lvl="1"/>
            <a:endParaRPr lang="en-US" sz="1800" dirty="0"/>
          </a:p>
          <a:p>
            <a:pPr lvl="1"/>
            <a:endParaRPr lang="en-US" sz="1800" dirty="0"/>
          </a:p>
        </p:txBody>
      </p:sp>
    </p:spTree>
    <p:extLst>
      <p:ext uri="{BB962C8B-B14F-4D97-AF65-F5344CB8AC3E}">
        <p14:creationId xmlns:p14="http://schemas.microsoft.com/office/powerpoint/2010/main" val="22064898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8A7BA06D-B3FF-4E91-8639-B4569AE3A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Arc 10">
            <a:extLst>
              <a:ext uri="{FF2B5EF4-FFF2-40B4-BE49-F238E27FC236}">
                <a16:creationId xmlns:a16="http://schemas.microsoft.com/office/drawing/2014/main" id="{2B30C86D-5A07-48BC-9C9D-6F9A2DB1E9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useBgFill="1">
        <p:nvSpPr>
          <p:cNvPr id="13" name="Rectangle 12">
            <a:extLst>
              <a:ext uri="{FF2B5EF4-FFF2-40B4-BE49-F238E27FC236}">
                <a16:creationId xmlns:a16="http://schemas.microsoft.com/office/drawing/2014/main" id="{57E36F3B-5EA3-4859-A8E1-7DB2CD0BF0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Freeform: Shape 14">
            <a:extLst>
              <a:ext uri="{FF2B5EF4-FFF2-40B4-BE49-F238E27FC236}">
                <a16:creationId xmlns:a16="http://schemas.microsoft.com/office/drawing/2014/main" id="{E2635EE6-D269-46B5-8431-4D0F084D44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4"/>
            <a:ext cx="6252552" cy="6858003"/>
          </a:xfrm>
          <a:custGeom>
            <a:avLst/>
            <a:gdLst>
              <a:gd name="connsiteX0" fmla="*/ 2609706 w 6252552"/>
              <a:gd name="connsiteY0" fmla="*/ 0 h 6858003"/>
              <a:gd name="connsiteX1" fmla="*/ 6252552 w 6252552"/>
              <a:gd name="connsiteY1" fmla="*/ 0 h 6858003"/>
              <a:gd name="connsiteX2" fmla="*/ 6252552 w 6252552"/>
              <a:gd name="connsiteY2" fmla="*/ 6858002 h 6858003"/>
              <a:gd name="connsiteX3" fmla="*/ 6228060 w 6252552"/>
              <a:gd name="connsiteY3" fmla="*/ 6858002 h 6858003"/>
              <a:gd name="connsiteX4" fmla="*/ 6228060 w 6252552"/>
              <a:gd name="connsiteY4" fmla="*/ 6858003 h 6858003"/>
              <a:gd name="connsiteX5" fmla="*/ 0 w 6252552"/>
              <a:gd name="connsiteY5" fmla="*/ 6858003 h 6858003"/>
              <a:gd name="connsiteX6" fmla="*/ 0 w 6252552"/>
              <a:gd name="connsiteY6" fmla="*/ 1 h 6858003"/>
              <a:gd name="connsiteX7" fmla="*/ 2609701 w 6252552"/>
              <a:gd name="connsiteY7" fmla="*/ 1 h 6858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52552" h="6858003">
                <a:moveTo>
                  <a:pt x="2609706" y="0"/>
                </a:moveTo>
                <a:lnTo>
                  <a:pt x="6252552" y="0"/>
                </a:lnTo>
                <a:lnTo>
                  <a:pt x="6252552" y="6858002"/>
                </a:lnTo>
                <a:lnTo>
                  <a:pt x="6228060" y="6858002"/>
                </a:lnTo>
                <a:lnTo>
                  <a:pt x="6228060" y="6858003"/>
                </a:lnTo>
                <a:lnTo>
                  <a:pt x="0" y="6858003"/>
                </a:lnTo>
                <a:lnTo>
                  <a:pt x="0" y="1"/>
                </a:lnTo>
                <a:lnTo>
                  <a:pt x="2609701" y="1"/>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Arc 16">
            <a:extLst>
              <a:ext uri="{FF2B5EF4-FFF2-40B4-BE49-F238E27FC236}">
                <a16:creationId xmlns:a16="http://schemas.microsoft.com/office/drawing/2014/main" id="{18E928D9-3091-4385-B979-265D55AD02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03011">
            <a:off x="2974408" y="700861"/>
            <a:ext cx="2987899" cy="2987899"/>
          </a:xfrm>
          <a:prstGeom prst="arc">
            <a:avLst>
              <a:gd name="adj1" fmla="val 14612914"/>
              <a:gd name="adj2" fmla="val 0"/>
            </a:avLst>
          </a:prstGeom>
          <a:ln w="127000" cap="rnd">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98123EB-FCBB-5D94-CA50-12D2104721E9}"/>
              </a:ext>
            </a:extLst>
          </p:cNvPr>
          <p:cNvSpPr>
            <a:spLocks noGrp="1"/>
          </p:cNvSpPr>
          <p:nvPr>
            <p:ph type="title"/>
          </p:nvPr>
        </p:nvSpPr>
        <p:spPr>
          <a:xfrm>
            <a:off x="643467" y="795509"/>
            <a:ext cx="5271106" cy="2798604"/>
          </a:xfrm>
        </p:spPr>
        <p:txBody>
          <a:bodyPr vert="horz" lIns="91440" tIns="45720" rIns="91440" bIns="45720" rtlCol="0" anchor="b">
            <a:normAutofit/>
          </a:bodyPr>
          <a:lstStyle/>
          <a:p>
            <a:pPr algn="ctr"/>
            <a:r>
              <a:rPr lang="en-US" sz="6000" kern="1200">
                <a:solidFill>
                  <a:srgbClr val="FFFFFF"/>
                </a:solidFill>
                <a:latin typeface="+mj-lt"/>
                <a:ea typeface="+mj-ea"/>
                <a:cs typeface="+mj-cs"/>
              </a:rPr>
              <a:t>Stock prices &amp; returns</a:t>
            </a:r>
          </a:p>
        </p:txBody>
      </p:sp>
      <p:pic>
        <p:nvPicPr>
          <p:cNvPr id="3" name="Picture 2">
            <a:extLst>
              <a:ext uri="{FF2B5EF4-FFF2-40B4-BE49-F238E27FC236}">
                <a16:creationId xmlns:a16="http://schemas.microsoft.com/office/drawing/2014/main" id="{9596B3C2-E288-27BC-5135-A81CC6094451}"/>
              </a:ext>
            </a:extLst>
          </p:cNvPr>
          <p:cNvPicPr>
            <a:picLocks noChangeAspect="1"/>
          </p:cNvPicPr>
          <p:nvPr/>
        </p:nvPicPr>
        <p:blipFill rotWithShape="1">
          <a:blip r:embed="rId2"/>
          <a:srcRect l="19029" r="15739" b="-2"/>
          <a:stretch/>
        </p:blipFill>
        <p:spPr>
          <a:xfrm>
            <a:off x="6509916" y="143441"/>
            <a:ext cx="5431801" cy="3143436"/>
          </a:xfrm>
          <a:custGeom>
            <a:avLst/>
            <a:gdLst/>
            <a:ahLst/>
            <a:cxnLst/>
            <a:rect l="l" t="t" r="r" b="b"/>
            <a:pathLst>
              <a:path w="5096871" h="3143436">
                <a:moveTo>
                  <a:pt x="75600" y="0"/>
                </a:moveTo>
                <a:lnTo>
                  <a:pt x="5021271" y="0"/>
                </a:lnTo>
                <a:cubicBezTo>
                  <a:pt x="5063024" y="0"/>
                  <a:pt x="5096871" y="33847"/>
                  <a:pt x="5096871" y="75600"/>
                </a:cubicBezTo>
                <a:lnTo>
                  <a:pt x="5096871" y="3067836"/>
                </a:lnTo>
                <a:cubicBezTo>
                  <a:pt x="5096871" y="3109589"/>
                  <a:pt x="5063024" y="3143436"/>
                  <a:pt x="5021271" y="3143436"/>
                </a:cubicBezTo>
                <a:lnTo>
                  <a:pt x="75600" y="3143436"/>
                </a:lnTo>
                <a:cubicBezTo>
                  <a:pt x="33847" y="3143436"/>
                  <a:pt x="0" y="3109589"/>
                  <a:pt x="0" y="3067836"/>
                </a:cubicBezTo>
                <a:lnTo>
                  <a:pt x="0" y="75600"/>
                </a:lnTo>
                <a:cubicBezTo>
                  <a:pt x="0" y="33847"/>
                  <a:pt x="33847" y="0"/>
                  <a:pt x="75600" y="0"/>
                </a:cubicBezTo>
                <a:close/>
              </a:path>
            </a:pathLst>
          </a:custGeom>
        </p:spPr>
      </p:pic>
      <p:sp>
        <p:nvSpPr>
          <p:cNvPr id="19" name="Oval 18">
            <a:extLst>
              <a:ext uri="{FF2B5EF4-FFF2-40B4-BE49-F238E27FC236}">
                <a16:creationId xmlns:a16="http://schemas.microsoft.com/office/drawing/2014/main" id="{7D602432-D774-4CF5-94E8-7D52D01059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01186" y="5486807"/>
            <a:ext cx="491961" cy="491961"/>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9B4447B2-4727-6DAE-0591-19D06CDFCF9A}"/>
              </a:ext>
            </a:extLst>
          </p:cNvPr>
          <p:cNvPicPr>
            <a:picLocks noChangeAspect="1"/>
          </p:cNvPicPr>
          <p:nvPr/>
        </p:nvPicPr>
        <p:blipFill rotWithShape="1">
          <a:blip r:embed="rId3"/>
          <a:srcRect l="13902" r="26450" b="2"/>
          <a:stretch/>
        </p:blipFill>
        <p:spPr>
          <a:xfrm>
            <a:off x="6496428" y="3502644"/>
            <a:ext cx="5431801" cy="3187173"/>
          </a:xfrm>
          <a:custGeom>
            <a:avLst/>
            <a:gdLst/>
            <a:ahLst/>
            <a:cxnLst/>
            <a:rect l="l" t="t" r="r" b="b"/>
            <a:pathLst>
              <a:path w="5096871" h="3187173">
                <a:moveTo>
                  <a:pt x="76652" y="0"/>
                </a:moveTo>
                <a:lnTo>
                  <a:pt x="5020219" y="0"/>
                </a:lnTo>
                <a:cubicBezTo>
                  <a:pt x="5062553" y="0"/>
                  <a:pt x="5096871" y="34318"/>
                  <a:pt x="5096871" y="76652"/>
                </a:cubicBezTo>
                <a:lnTo>
                  <a:pt x="5096871" y="3110521"/>
                </a:lnTo>
                <a:cubicBezTo>
                  <a:pt x="5096871" y="3152855"/>
                  <a:pt x="5062553" y="3187173"/>
                  <a:pt x="5020219" y="3187173"/>
                </a:cubicBezTo>
                <a:lnTo>
                  <a:pt x="76652" y="3187173"/>
                </a:lnTo>
                <a:cubicBezTo>
                  <a:pt x="34318" y="3187173"/>
                  <a:pt x="0" y="3152855"/>
                  <a:pt x="0" y="3110521"/>
                </a:cubicBezTo>
                <a:lnTo>
                  <a:pt x="0" y="76652"/>
                </a:lnTo>
                <a:cubicBezTo>
                  <a:pt x="0" y="34318"/>
                  <a:pt x="34318" y="0"/>
                  <a:pt x="76652" y="0"/>
                </a:cubicBezTo>
                <a:close/>
              </a:path>
            </a:pathLst>
          </a:custGeom>
        </p:spPr>
      </p:pic>
    </p:spTree>
    <p:extLst>
      <p:ext uri="{BB962C8B-B14F-4D97-AF65-F5344CB8AC3E}">
        <p14:creationId xmlns:p14="http://schemas.microsoft.com/office/powerpoint/2010/main" val="24663132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A5889C-2E32-9EE8-5445-2F19B00092B7}"/>
              </a:ext>
            </a:extLst>
          </p:cNvPr>
          <p:cNvSpPr>
            <a:spLocks noGrp="1"/>
          </p:cNvSpPr>
          <p:nvPr>
            <p:ph type="title"/>
          </p:nvPr>
        </p:nvSpPr>
        <p:spPr/>
        <p:txBody>
          <a:bodyPr/>
          <a:lstStyle/>
          <a:p>
            <a:r>
              <a:rPr lang="en-US" dirty="0"/>
              <a:t>Simulation </a:t>
            </a:r>
          </a:p>
        </p:txBody>
      </p:sp>
      <p:sp>
        <p:nvSpPr>
          <p:cNvPr id="3" name="Content Placeholder 2">
            <a:extLst>
              <a:ext uri="{FF2B5EF4-FFF2-40B4-BE49-F238E27FC236}">
                <a16:creationId xmlns:a16="http://schemas.microsoft.com/office/drawing/2014/main" id="{1762F894-8CDF-AC67-F171-4CD9BCDE2438}"/>
              </a:ext>
            </a:extLst>
          </p:cNvPr>
          <p:cNvSpPr>
            <a:spLocks noGrp="1"/>
          </p:cNvSpPr>
          <p:nvPr>
            <p:ph idx="1"/>
          </p:nvPr>
        </p:nvSpPr>
        <p:spPr/>
        <p:txBody>
          <a:bodyPr/>
          <a:lstStyle/>
          <a:p>
            <a:r>
              <a:rPr lang="en-US" dirty="0"/>
              <a:t>How much return will you get from investing in P&amp;G stock.</a:t>
            </a:r>
          </a:p>
          <a:p>
            <a:r>
              <a:rPr lang="en-US" dirty="0"/>
              <a:t>1 iteration </a:t>
            </a:r>
          </a:p>
          <a:p>
            <a:endParaRPr lang="en-US" dirty="0"/>
          </a:p>
        </p:txBody>
      </p:sp>
      <p:pic>
        <p:nvPicPr>
          <p:cNvPr id="4" name="Picture 3">
            <a:extLst>
              <a:ext uri="{FF2B5EF4-FFF2-40B4-BE49-F238E27FC236}">
                <a16:creationId xmlns:a16="http://schemas.microsoft.com/office/drawing/2014/main" id="{4D7A44B1-93B5-712F-F7AB-6B1E6B2BFD7A}"/>
              </a:ext>
            </a:extLst>
          </p:cNvPr>
          <p:cNvPicPr>
            <a:picLocks noChangeAspect="1"/>
          </p:cNvPicPr>
          <p:nvPr/>
        </p:nvPicPr>
        <p:blipFill>
          <a:blip r:embed="rId2"/>
          <a:stretch>
            <a:fillRect/>
          </a:stretch>
        </p:blipFill>
        <p:spPr>
          <a:xfrm>
            <a:off x="1466849" y="2723242"/>
            <a:ext cx="8897797" cy="4134758"/>
          </a:xfrm>
          <a:prstGeom prst="rect">
            <a:avLst/>
          </a:prstGeom>
        </p:spPr>
      </p:pic>
    </p:spTree>
    <p:extLst>
      <p:ext uri="{BB962C8B-B14F-4D97-AF65-F5344CB8AC3E}">
        <p14:creationId xmlns:p14="http://schemas.microsoft.com/office/powerpoint/2010/main" val="27344769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3C5B20-A103-2C26-85D0-5258E84B9857}"/>
              </a:ext>
            </a:extLst>
          </p:cNvPr>
          <p:cNvSpPr>
            <a:spLocks noGrp="1"/>
          </p:cNvSpPr>
          <p:nvPr>
            <p:ph type="title"/>
          </p:nvPr>
        </p:nvSpPr>
        <p:spPr/>
        <p:txBody>
          <a:bodyPr/>
          <a:lstStyle/>
          <a:p>
            <a:r>
              <a:rPr lang="en-US" dirty="0"/>
              <a:t>What about 1000 iterations</a:t>
            </a:r>
          </a:p>
        </p:txBody>
      </p:sp>
      <p:pic>
        <p:nvPicPr>
          <p:cNvPr id="4" name="Content Placeholder 3">
            <a:extLst>
              <a:ext uri="{FF2B5EF4-FFF2-40B4-BE49-F238E27FC236}">
                <a16:creationId xmlns:a16="http://schemas.microsoft.com/office/drawing/2014/main" id="{3E22CE10-F4F4-2B68-3649-1E8038782032}"/>
              </a:ext>
            </a:extLst>
          </p:cNvPr>
          <p:cNvPicPr>
            <a:picLocks noGrp="1" noChangeAspect="1"/>
          </p:cNvPicPr>
          <p:nvPr>
            <p:ph idx="1"/>
          </p:nvPr>
        </p:nvPicPr>
        <p:blipFill>
          <a:blip r:embed="rId2"/>
          <a:stretch>
            <a:fillRect/>
          </a:stretch>
        </p:blipFill>
        <p:spPr>
          <a:xfrm>
            <a:off x="729359" y="1690688"/>
            <a:ext cx="10933307" cy="4275138"/>
          </a:xfrm>
          <a:prstGeom prst="rect">
            <a:avLst/>
          </a:prstGeom>
        </p:spPr>
      </p:pic>
    </p:spTree>
    <p:extLst>
      <p:ext uri="{BB962C8B-B14F-4D97-AF65-F5344CB8AC3E}">
        <p14:creationId xmlns:p14="http://schemas.microsoft.com/office/powerpoint/2010/main" val="21138880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1DC34-95C4-1752-3202-3B5EFEC8ECF9}"/>
              </a:ext>
            </a:extLst>
          </p:cNvPr>
          <p:cNvSpPr>
            <a:spLocks noGrp="1"/>
          </p:cNvSpPr>
          <p:nvPr>
            <p:ph type="title"/>
          </p:nvPr>
        </p:nvSpPr>
        <p:spPr/>
        <p:txBody>
          <a:bodyPr/>
          <a:lstStyle/>
          <a:p>
            <a:r>
              <a:rPr lang="en-US" dirty="0"/>
              <a:t>Characteristics of our stock</a:t>
            </a:r>
          </a:p>
        </p:txBody>
      </p:sp>
      <p:sp>
        <p:nvSpPr>
          <p:cNvPr id="3" name="Content Placeholder 2">
            <a:extLst>
              <a:ext uri="{FF2B5EF4-FFF2-40B4-BE49-F238E27FC236}">
                <a16:creationId xmlns:a16="http://schemas.microsoft.com/office/drawing/2014/main" id="{FB5F0760-6EF5-CAB6-5716-DF409C00270F}"/>
              </a:ext>
            </a:extLst>
          </p:cNvPr>
          <p:cNvSpPr>
            <a:spLocks noGrp="1"/>
          </p:cNvSpPr>
          <p:nvPr>
            <p:ph idx="1"/>
          </p:nvPr>
        </p:nvSpPr>
        <p:spPr/>
        <p:txBody>
          <a:bodyPr/>
          <a:lstStyle/>
          <a:p>
            <a:r>
              <a:rPr lang="en-US" dirty="0"/>
              <a:t>Clearly, you can tell the return plot is stationary. How?</a:t>
            </a:r>
          </a:p>
          <a:p>
            <a:r>
              <a:rPr lang="en-US" dirty="0"/>
              <a:t>What about seasonality? </a:t>
            </a:r>
          </a:p>
        </p:txBody>
      </p:sp>
      <p:pic>
        <p:nvPicPr>
          <p:cNvPr id="4" name="Picture 3">
            <a:extLst>
              <a:ext uri="{FF2B5EF4-FFF2-40B4-BE49-F238E27FC236}">
                <a16:creationId xmlns:a16="http://schemas.microsoft.com/office/drawing/2014/main" id="{8D298CB5-5C70-754C-52C3-3E5C7C5A5B3A}"/>
              </a:ext>
            </a:extLst>
          </p:cNvPr>
          <p:cNvPicPr>
            <a:picLocks noChangeAspect="1"/>
          </p:cNvPicPr>
          <p:nvPr/>
        </p:nvPicPr>
        <p:blipFill>
          <a:blip r:embed="rId2"/>
          <a:stretch>
            <a:fillRect/>
          </a:stretch>
        </p:blipFill>
        <p:spPr>
          <a:xfrm>
            <a:off x="285750" y="2794346"/>
            <a:ext cx="5810250" cy="3698529"/>
          </a:xfrm>
          <a:prstGeom prst="rect">
            <a:avLst/>
          </a:prstGeom>
        </p:spPr>
      </p:pic>
      <p:pic>
        <p:nvPicPr>
          <p:cNvPr id="5" name="Picture 4">
            <a:extLst>
              <a:ext uri="{FF2B5EF4-FFF2-40B4-BE49-F238E27FC236}">
                <a16:creationId xmlns:a16="http://schemas.microsoft.com/office/drawing/2014/main" id="{C31CB37F-F664-BBC4-BDD4-0A8ED4F40873}"/>
              </a:ext>
            </a:extLst>
          </p:cNvPr>
          <p:cNvPicPr>
            <a:picLocks noChangeAspect="1"/>
          </p:cNvPicPr>
          <p:nvPr/>
        </p:nvPicPr>
        <p:blipFill rotWithShape="1">
          <a:blip r:embed="rId3"/>
          <a:srcRect r="31740"/>
          <a:stretch/>
        </p:blipFill>
        <p:spPr>
          <a:xfrm>
            <a:off x="5694979" y="3429000"/>
            <a:ext cx="6059843" cy="2668987"/>
          </a:xfrm>
          <a:prstGeom prst="rect">
            <a:avLst/>
          </a:prstGeom>
        </p:spPr>
      </p:pic>
    </p:spTree>
    <p:extLst>
      <p:ext uri="{BB962C8B-B14F-4D97-AF65-F5344CB8AC3E}">
        <p14:creationId xmlns:p14="http://schemas.microsoft.com/office/powerpoint/2010/main" val="9725140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60B0EFB-53ED-4F35-B05D-F658EA021C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descr="Magnifying glass showing decling performance">
            <a:extLst>
              <a:ext uri="{FF2B5EF4-FFF2-40B4-BE49-F238E27FC236}">
                <a16:creationId xmlns:a16="http://schemas.microsoft.com/office/drawing/2014/main" id="{60CE7B02-FABF-E38C-95D5-A1531C638537}"/>
              </a:ext>
            </a:extLst>
          </p:cNvPr>
          <p:cNvPicPr>
            <a:picLocks noChangeAspect="1"/>
          </p:cNvPicPr>
          <p:nvPr/>
        </p:nvPicPr>
        <p:blipFill rotWithShape="1">
          <a:blip r:embed="rId2"/>
          <a:srcRect l="11088" r="41651" b="-1"/>
          <a:stretch/>
        </p:blipFill>
        <p:spPr>
          <a:xfrm>
            <a:off x="-7366" y="10"/>
            <a:ext cx="4855591" cy="6857990"/>
          </a:xfrm>
          <a:custGeom>
            <a:avLst/>
            <a:gdLst/>
            <a:ahLst/>
            <a:cxnLst/>
            <a:rect l="l" t="t" r="r" b="b"/>
            <a:pathLst>
              <a:path w="4636517" h="6858000">
                <a:moveTo>
                  <a:pt x="0" y="0"/>
                </a:moveTo>
                <a:lnTo>
                  <a:pt x="4636517" y="0"/>
                </a:lnTo>
                <a:lnTo>
                  <a:pt x="4636517" y="6858000"/>
                </a:lnTo>
                <a:lnTo>
                  <a:pt x="0" y="6858000"/>
                </a:lnTo>
                <a:close/>
              </a:path>
            </a:pathLst>
          </a:custGeom>
        </p:spPr>
      </p:pic>
      <p:sp>
        <p:nvSpPr>
          <p:cNvPr id="11" name="!!Arc">
            <a:extLst>
              <a:ext uri="{FF2B5EF4-FFF2-40B4-BE49-F238E27FC236}">
                <a16:creationId xmlns:a16="http://schemas.microsoft.com/office/drawing/2014/main" id="{835EF3DD-7D43-4A27-8967-A92FD8CC93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73531" y="407987"/>
            <a:ext cx="2987899" cy="2987899"/>
          </a:xfrm>
          <a:prstGeom prst="arc">
            <a:avLst>
              <a:gd name="adj1" fmla="val 16200000"/>
              <a:gd name="adj2" fmla="val 2563720"/>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EDF8ECD-B6A0-F20C-2681-8A2A364E815D}"/>
              </a:ext>
            </a:extLst>
          </p:cNvPr>
          <p:cNvSpPr>
            <a:spLocks noGrp="1"/>
          </p:cNvSpPr>
          <p:nvPr>
            <p:ph type="title"/>
          </p:nvPr>
        </p:nvSpPr>
        <p:spPr>
          <a:xfrm>
            <a:off x="5827048" y="407987"/>
            <a:ext cx="5721484" cy="1325563"/>
          </a:xfrm>
        </p:spPr>
        <p:txBody>
          <a:bodyPr>
            <a:normAutofit/>
          </a:bodyPr>
          <a:lstStyle/>
          <a:p>
            <a:r>
              <a:rPr lang="en-US" dirty="0"/>
              <a:t>Outline</a:t>
            </a:r>
          </a:p>
        </p:txBody>
      </p:sp>
      <p:sp>
        <p:nvSpPr>
          <p:cNvPr id="3" name="Content Placeholder 2">
            <a:extLst>
              <a:ext uri="{FF2B5EF4-FFF2-40B4-BE49-F238E27FC236}">
                <a16:creationId xmlns:a16="http://schemas.microsoft.com/office/drawing/2014/main" id="{B92B296C-5110-FAB3-2AAB-8ADDAF1E0D5A}"/>
              </a:ext>
            </a:extLst>
          </p:cNvPr>
          <p:cNvSpPr>
            <a:spLocks noGrp="1"/>
          </p:cNvSpPr>
          <p:nvPr>
            <p:ph idx="1"/>
          </p:nvPr>
        </p:nvSpPr>
        <p:spPr>
          <a:xfrm>
            <a:off x="5827048" y="1868487"/>
            <a:ext cx="5721484" cy="4351338"/>
          </a:xfrm>
        </p:spPr>
        <p:txBody>
          <a:bodyPr>
            <a:normAutofit/>
          </a:bodyPr>
          <a:lstStyle/>
          <a:p>
            <a:pPr marL="0" indent="0">
              <a:buNone/>
            </a:pPr>
            <a:r>
              <a:rPr lang="en-US" dirty="0"/>
              <a:t>Economy Analysis</a:t>
            </a:r>
          </a:p>
          <a:p>
            <a:pPr marL="0" indent="0">
              <a:buNone/>
            </a:pPr>
            <a:r>
              <a:rPr lang="en-US" dirty="0"/>
              <a:t>Industry Analysis</a:t>
            </a:r>
          </a:p>
          <a:p>
            <a:pPr marL="0" indent="0">
              <a:buNone/>
            </a:pPr>
            <a:r>
              <a:rPr lang="en-US" dirty="0"/>
              <a:t>Company Analysis</a:t>
            </a:r>
          </a:p>
          <a:p>
            <a:pPr lvl="1"/>
            <a:r>
              <a:rPr lang="en-US" dirty="0"/>
              <a:t>History</a:t>
            </a:r>
          </a:p>
          <a:p>
            <a:pPr lvl="1"/>
            <a:r>
              <a:rPr lang="en-US" dirty="0"/>
              <a:t>Brands under P&amp;G</a:t>
            </a:r>
          </a:p>
          <a:p>
            <a:pPr lvl="1"/>
            <a:r>
              <a:rPr lang="en-US" dirty="0"/>
              <a:t>Financial statement Analysis</a:t>
            </a:r>
          </a:p>
          <a:p>
            <a:pPr lvl="1"/>
            <a:r>
              <a:rPr lang="en-US" dirty="0"/>
              <a:t>Stock price simulation and analysis</a:t>
            </a:r>
          </a:p>
          <a:p>
            <a:pPr lvl="1"/>
            <a:r>
              <a:rPr lang="en-US" dirty="0"/>
              <a:t>Investor profile</a:t>
            </a:r>
          </a:p>
          <a:p>
            <a:pPr lvl="1"/>
            <a:endParaRPr lang="en-US" dirty="0"/>
          </a:p>
          <a:p>
            <a:pPr lvl="1"/>
            <a:endParaRPr lang="en-US" dirty="0"/>
          </a:p>
          <a:p>
            <a:pPr marL="457200" lvl="1" indent="0">
              <a:buNone/>
            </a:pPr>
            <a:endParaRPr lang="en-US" dirty="0"/>
          </a:p>
          <a:p>
            <a:pPr marL="457200" lvl="1" indent="0">
              <a:buNone/>
            </a:pPr>
            <a:endParaRPr lang="en-US" dirty="0"/>
          </a:p>
        </p:txBody>
      </p:sp>
    </p:spTree>
    <p:extLst>
      <p:ext uri="{BB962C8B-B14F-4D97-AF65-F5344CB8AC3E}">
        <p14:creationId xmlns:p14="http://schemas.microsoft.com/office/powerpoint/2010/main" val="25771997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460B0EFB-53ED-4F35-B05D-F658EA021C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 name="Picture 7" descr="Stock exchange numbers">
            <a:extLst>
              <a:ext uri="{FF2B5EF4-FFF2-40B4-BE49-F238E27FC236}">
                <a16:creationId xmlns:a16="http://schemas.microsoft.com/office/drawing/2014/main" id="{241C6304-CB25-4CD8-C6A5-6E46BB5DFA84}"/>
              </a:ext>
            </a:extLst>
          </p:cNvPr>
          <p:cNvPicPr>
            <a:picLocks noChangeAspect="1"/>
          </p:cNvPicPr>
          <p:nvPr/>
        </p:nvPicPr>
        <p:blipFill rotWithShape="1">
          <a:blip r:embed="rId2"/>
          <a:srcRect l="27110" r="25629" b="-1"/>
          <a:stretch/>
        </p:blipFill>
        <p:spPr>
          <a:xfrm>
            <a:off x="-7365" y="10"/>
            <a:ext cx="3945381" cy="6857990"/>
          </a:xfrm>
          <a:custGeom>
            <a:avLst/>
            <a:gdLst/>
            <a:ahLst/>
            <a:cxnLst/>
            <a:rect l="l" t="t" r="r" b="b"/>
            <a:pathLst>
              <a:path w="4636517" h="6858000">
                <a:moveTo>
                  <a:pt x="0" y="0"/>
                </a:moveTo>
                <a:lnTo>
                  <a:pt x="4636517" y="0"/>
                </a:lnTo>
                <a:lnTo>
                  <a:pt x="4636517" y="6858000"/>
                </a:lnTo>
                <a:lnTo>
                  <a:pt x="0" y="6858000"/>
                </a:lnTo>
                <a:close/>
              </a:path>
            </a:pathLst>
          </a:custGeom>
        </p:spPr>
      </p:pic>
      <p:sp>
        <p:nvSpPr>
          <p:cNvPr id="14" name="!!Arc">
            <a:extLst>
              <a:ext uri="{FF2B5EF4-FFF2-40B4-BE49-F238E27FC236}">
                <a16:creationId xmlns:a16="http://schemas.microsoft.com/office/drawing/2014/main" id="{835EF3DD-7D43-4A27-8967-A92FD8CC93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73531" y="407987"/>
            <a:ext cx="2987899" cy="2987899"/>
          </a:xfrm>
          <a:prstGeom prst="arc">
            <a:avLst>
              <a:gd name="adj1" fmla="val 16200000"/>
              <a:gd name="adj2" fmla="val 2563720"/>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A7E9ED8-A66A-C851-3909-35B4C93B6EB2}"/>
              </a:ext>
            </a:extLst>
          </p:cNvPr>
          <p:cNvSpPr>
            <a:spLocks noGrp="1"/>
          </p:cNvSpPr>
          <p:nvPr>
            <p:ph type="title"/>
          </p:nvPr>
        </p:nvSpPr>
        <p:spPr>
          <a:xfrm>
            <a:off x="4791456" y="407987"/>
            <a:ext cx="6757076" cy="969709"/>
          </a:xfrm>
        </p:spPr>
        <p:txBody>
          <a:bodyPr>
            <a:normAutofit/>
          </a:bodyPr>
          <a:lstStyle/>
          <a:p>
            <a:r>
              <a:rPr lang="en-CA" dirty="0"/>
              <a:t>ECONOMY ANALYSIS </a:t>
            </a:r>
          </a:p>
        </p:txBody>
      </p:sp>
      <p:sp>
        <p:nvSpPr>
          <p:cNvPr id="6" name="Content Placeholder 5">
            <a:extLst>
              <a:ext uri="{FF2B5EF4-FFF2-40B4-BE49-F238E27FC236}">
                <a16:creationId xmlns:a16="http://schemas.microsoft.com/office/drawing/2014/main" id="{04C9B280-A3A1-63D1-8703-60AF41D41203}"/>
              </a:ext>
            </a:extLst>
          </p:cNvPr>
          <p:cNvSpPr>
            <a:spLocks noGrp="1"/>
          </p:cNvSpPr>
          <p:nvPr>
            <p:ph idx="1"/>
          </p:nvPr>
        </p:nvSpPr>
        <p:spPr>
          <a:xfrm>
            <a:off x="4657344" y="1868487"/>
            <a:ext cx="6891188" cy="3873945"/>
          </a:xfrm>
        </p:spPr>
        <p:txBody>
          <a:bodyPr>
            <a:normAutofit/>
          </a:bodyPr>
          <a:lstStyle/>
          <a:p>
            <a:pPr marL="0" indent="0">
              <a:buNone/>
            </a:pPr>
            <a:r>
              <a:rPr lang="en-US" sz="1200" dirty="0"/>
              <a:t>A top-down analysis of P&amp;G's economy would involve looking at the overall economic conditions and trends that may impact the company's operations and performance. Here are some of the key economic factors to consider in the United States (Cincinnati):</a:t>
            </a:r>
          </a:p>
          <a:p>
            <a:r>
              <a:rPr lang="en-US" sz="1200" dirty="0"/>
              <a:t>Gross Domestic Product (GDP): GDP is a measure of a country's economic output, which it can impact P&amp;G's sales and revenue. The United states GDP grew from 5% in 2018 and a drop in 1% in 2020 and came up by 11% in 2021</a:t>
            </a:r>
          </a:p>
          <a:p>
            <a:r>
              <a:rPr lang="en-US" sz="1200" dirty="0"/>
              <a:t>Interest Rates: Interest rates can impact P&amp;G's borrowing costs and profitability. The US interest rate currently stands at 5% as at March 2023, it was previously at 4.75%.  </a:t>
            </a:r>
            <a:r>
              <a:rPr lang="en-US" sz="1200" dirty="0" err="1"/>
              <a:t>Wshich</a:t>
            </a:r>
            <a:r>
              <a:rPr lang="en-US" sz="1200" dirty="0"/>
              <a:t> is the average rate for the interest rate of the G20 countries </a:t>
            </a:r>
          </a:p>
          <a:p>
            <a:r>
              <a:rPr lang="en-US" sz="1200" dirty="0"/>
              <a:t>Unemployment Rate in United state as of March 2023 in the United state comes to 3.50% which was previously 3.6%. When employment and income levels are high, consumers tend to have more disposable income to spend on consumer goods like P&amp;G's products. Conversely, when employment and income levels are low, consumer spending may decline, which could impact P&amp;G's sales.</a:t>
            </a:r>
          </a:p>
          <a:p>
            <a:r>
              <a:rPr lang="en-US" sz="1200" dirty="0"/>
              <a:t>Inflation: Inflation can impact P&amp;G's production costs and profitability. If the cost of raw materials or labor increases due to inflation, P&amp;G may have to increase its prices to maintain its profit margins, which could reduce consumer demand for its products.</a:t>
            </a:r>
          </a:p>
          <a:p>
            <a:pPr marL="0" indent="0">
              <a:buNone/>
            </a:pPr>
            <a:r>
              <a:rPr lang="en-US" sz="1200" dirty="0"/>
              <a:t>Overall, the top-down analysis of the economic situation of the United states which is the headquarters of the New York stock Exchange in which majorly of our industry lies </a:t>
            </a:r>
            <a:endParaRPr lang="en-CA" sz="1200" dirty="0"/>
          </a:p>
        </p:txBody>
      </p:sp>
    </p:spTree>
    <p:extLst>
      <p:ext uri="{BB962C8B-B14F-4D97-AF65-F5344CB8AC3E}">
        <p14:creationId xmlns:p14="http://schemas.microsoft.com/office/powerpoint/2010/main" val="4247702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4AC6B390-BC59-4F1D-A0EE-D71A92F0A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B6C60D79-16F1-4C4B-B7E3-7634E7069C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19137"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Arc 14">
            <a:extLst>
              <a:ext uri="{FF2B5EF4-FFF2-40B4-BE49-F238E27FC236}">
                <a16:creationId xmlns:a16="http://schemas.microsoft.com/office/drawing/2014/main" id="{426B127E-6498-4C77-9C9D-4553A5113B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02050" y="650160"/>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7CDA8CF-1925-28EF-5CF3-8722C0D65D79}"/>
              </a:ext>
            </a:extLst>
          </p:cNvPr>
          <p:cNvSpPr>
            <a:spLocks noGrp="1"/>
          </p:cNvSpPr>
          <p:nvPr>
            <p:ph type="title"/>
          </p:nvPr>
        </p:nvSpPr>
        <p:spPr>
          <a:xfrm>
            <a:off x="838201" y="479493"/>
            <a:ext cx="5257800" cy="1325563"/>
          </a:xfrm>
        </p:spPr>
        <p:txBody>
          <a:bodyPr vert="horz" lIns="91440" tIns="45720" rIns="91440" bIns="45720" rtlCol="0" anchor="ctr">
            <a:normAutofit/>
          </a:bodyPr>
          <a:lstStyle/>
          <a:p>
            <a:r>
              <a:rPr lang="en-US" sz="4400" kern="1200">
                <a:solidFill>
                  <a:schemeClr val="tx1"/>
                </a:solidFill>
                <a:latin typeface="+mj-lt"/>
                <a:ea typeface="+mj-ea"/>
                <a:cs typeface="+mj-cs"/>
              </a:rPr>
              <a:t>Industry</a:t>
            </a:r>
          </a:p>
        </p:txBody>
      </p:sp>
      <p:sp>
        <p:nvSpPr>
          <p:cNvPr id="6" name="TextBox 5">
            <a:extLst>
              <a:ext uri="{FF2B5EF4-FFF2-40B4-BE49-F238E27FC236}">
                <a16:creationId xmlns:a16="http://schemas.microsoft.com/office/drawing/2014/main" id="{4A48C6B1-090F-75F9-830D-26D9F2D16AD3}"/>
              </a:ext>
            </a:extLst>
          </p:cNvPr>
          <p:cNvSpPr txBox="1"/>
          <p:nvPr/>
        </p:nvSpPr>
        <p:spPr>
          <a:xfrm>
            <a:off x="838201" y="1805057"/>
            <a:ext cx="5257799" cy="3681344"/>
          </a:xfrm>
          <a:prstGeom prst="rect">
            <a:avLst/>
          </a:prstGeom>
        </p:spPr>
        <p:txBody>
          <a:bodyPr vert="horz" lIns="91440" tIns="45720" rIns="91440" bIns="45720" rtlCol="0">
            <a:normAutofit/>
          </a:bodyPr>
          <a:lstStyle/>
          <a:p>
            <a:pPr marL="285750" indent="-228600">
              <a:lnSpc>
                <a:spcPct val="90000"/>
              </a:lnSpc>
              <a:spcAft>
                <a:spcPts val="600"/>
              </a:spcAft>
              <a:buFont typeface="Arial" panose="020B0604020202020204" pitchFamily="34" charset="0"/>
              <a:buChar char="•"/>
            </a:pPr>
            <a:r>
              <a:rPr lang="en-US" dirty="0"/>
              <a:t>We choose the consumer products markets as it is a defense segment </a:t>
            </a:r>
          </a:p>
          <a:p>
            <a:pPr marL="285750" indent="-228600">
              <a:lnSpc>
                <a:spcPct val="90000"/>
              </a:lnSpc>
              <a:spcAft>
                <a:spcPts val="600"/>
              </a:spcAft>
              <a:buFont typeface="Arial" panose="020B0604020202020204" pitchFamily="34" charset="0"/>
              <a:buChar char="•"/>
            </a:pPr>
            <a:r>
              <a:rPr lang="en-US" dirty="0"/>
              <a:t>This segment is specific to the cost leaders as they have a broad target market (multinationals) and are not luxurious products</a:t>
            </a:r>
          </a:p>
          <a:p>
            <a:pPr marL="285750" indent="-228600">
              <a:lnSpc>
                <a:spcPct val="90000"/>
              </a:lnSpc>
              <a:spcAft>
                <a:spcPts val="600"/>
              </a:spcAft>
              <a:buFont typeface="Arial" panose="020B0604020202020204" pitchFamily="34" charset="0"/>
              <a:buChar char="•"/>
            </a:pPr>
            <a:r>
              <a:rPr lang="en-US" dirty="0"/>
              <a:t>The sector provides a same and stable companies who have been in business for decades and some of their performance are as follows </a:t>
            </a:r>
          </a:p>
          <a:p>
            <a:pPr marL="285750" indent="-228600">
              <a:lnSpc>
                <a:spcPct val="90000"/>
              </a:lnSpc>
              <a:spcAft>
                <a:spcPts val="600"/>
              </a:spcAft>
              <a:buFont typeface="Arial" panose="020B0604020202020204" pitchFamily="34" charset="0"/>
              <a:buChar char="•"/>
            </a:pPr>
            <a:r>
              <a:rPr lang="en-US" dirty="0"/>
              <a:t>They are traded on the New York stock exchange </a:t>
            </a:r>
          </a:p>
          <a:p>
            <a:pPr indent="-228600">
              <a:lnSpc>
                <a:spcPct val="90000"/>
              </a:lnSpc>
              <a:spcAft>
                <a:spcPts val="600"/>
              </a:spcAft>
              <a:buFont typeface="Arial" panose="020B0604020202020204" pitchFamily="34" charset="0"/>
              <a:buChar char="•"/>
            </a:pPr>
            <a:endParaRPr lang="en-US" dirty="0"/>
          </a:p>
        </p:txBody>
      </p:sp>
      <p:graphicFrame>
        <p:nvGraphicFramePr>
          <p:cNvPr id="4" name="Table 4">
            <a:extLst>
              <a:ext uri="{FF2B5EF4-FFF2-40B4-BE49-F238E27FC236}">
                <a16:creationId xmlns:a16="http://schemas.microsoft.com/office/drawing/2014/main" id="{0D100E30-0DCE-3076-97F3-640A89B39939}"/>
              </a:ext>
            </a:extLst>
          </p:cNvPr>
          <p:cNvGraphicFramePr>
            <a:graphicFrameLocks noGrp="1"/>
          </p:cNvGraphicFramePr>
          <p:nvPr>
            <p:ph idx="1"/>
            <p:extLst>
              <p:ext uri="{D42A27DB-BD31-4B8C-83A1-F6EECF244321}">
                <p14:modId xmlns:p14="http://schemas.microsoft.com/office/powerpoint/2010/main" val="1973310596"/>
              </p:ext>
            </p:extLst>
          </p:nvPr>
        </p:nvGraphicFramePr>
        <p:xfrm>
          <a:off x="6230112" y="2089430"/>
          <a:ext cx="5527236" cy="2987898"/>
        </p:xfrm>
        <a:graphic>
          <a:graphicData uri="http://schemas.openxmlformats.org/drawingml/2006/table">
            <a:tbl>
              <a:tblPr firstRow="1" bandRow="1">
                <a:solidFill>
                  <a:srgbClr val="F7F7F7"/>
                </a:solidFill>
                <a:tableStyleId>{5C22544A-7EE6-4342-B048-85BDC9FD1C3A}</a:tableStyleId>
              </a:tblPr>
              <a:tblGrid>
                <a:gridCol w="2171707">
                  <a:extLst>
                    <a:ext uri="{9D8B030D-6E8A-4147-A177-3AD203B41FA5}">
                      <a16:colId xmlns:a16="http://schemas.microsoft.com/office/drawing/2014/main" val="1070820588"/>
                    </a:ext>
                  </a:extLst>
                </a:gridCol>
                <a:gridCol w="1193618">
                  <a:extLst>
                    <a:ext uri="{9D8B030D-6E8A-4147-A177-3AD203B41FA5}">
                      <a16:colId xmlns:a16="http://schemas.microsoft.com/office/drawing/2014/main" val="1928713127"/>
                    </a:ext>
                  </a:extLst>
                </a:gridCol>
                <a:gridCol w="843465">
                  <a:extLst>
                    <a:ext uri="{9D8B030D-6E8A-4147-A177-3AD203B41FA5}">
                      <a16:colId xmlns:a16="http://schemas.microsoft.com/office/drawing/2014/main" val="2670035053"/>
                    </a:ext>
                  </a:extLst>
                </a:gridCol>
                <a:gridCol w="1318446">
                  <a:extLst>
                    <a:ext uri="{9D8B030D-6E8A-4147-A177-3AD203B41FA5}">
                      <a16:colId xmlns:a16="http://schemas.microsoft.com/office/drawing/2014/main" val="1021337438"/>
                    </a:ext>
                  </a:extLst>
                </a:gridCol>
              </a:tblGrid>
              <a:tr h="798890">
                <a:tc>
                  <a:txBody>
                    <a:bodyPr/>
                    <a:lstStyle/>
                    <a:p>
                      <a:r>
                        <a:rPr lang="en-US" sz="1000" b="1" cap="all" spc="60">
                          <a:solidFill>
                            <a:schemeClr val="tx1"/>
                          </a:solidFill>
                        </a:rPr>
                        <a:t>Items/Companies </a:t>
                      </a:r>
                    </a:p>
                  </a:txBody>
                  <a:tcPr marL="118000" marR="118000" marT="118000" marB="118000">
                    <a:lnL w="12700" cmpd="sng">
                      <a:noFill/>
                    </a:lnL>
                    <a:lnR w="12700" cmpd="sng">
                      <a:noFill/>
                    </a:lnR>
                    <a:lnT w="12700" cmpd="sng">
                      <a:noFill/>
                    </a:lnT>
                    <a:lnB w="38100" cmpd="sng">
                      <a:noFill/>
                    </a:lnB>
                    <a:noFill/>
                  </a:tcPr>
                </a:tc>
                <a:tc>
                  <a:txBody>
                    <a:bodyPr/>
                    <a:lstStyle/>
                    <a:p>
                      <a:r>
                        <a:rPr lang="en-US" sz="1000" b="1" cap="all" spc="60">
                          <a:solidFill>
                            <a:schemeClr val="tx1"/>
                          </a:solidFill>
                        </a:rPr>
                        <a:t>Johnson &amp; Johnson</a:t>
                      </a:r>
                    </a:p>
                  </a:txBody>
                  <a:tcPr marL="118000" marR="118000" marT="118000" marB="118000">
                    <a:lnL w="12700" cmpd="sng">
                      <a:noFill/>
                    </a:lnL>
                    <a:lnR w="12700" cmpd="sng">
                      <a:noFill/>
                    </a:lnR>
                    <a:lnT w="12700" cmpd="sng">
                      <a:noFill/>
                    </a:lnT>
                    <a:lnB w="38100" cmpd="sng">
                      <a:noFill/>
                    </a:lnB>
                    <a:noFill/>
                  </a:tcPr>
                </a:tc>
                <a:tc>
                  <a:txBody>
                    <a:bodyPr/>
                    <a:lstStyle/>
                    <a:p>
                      <a:r>
                        <a:rPr lang="en-US" sz="1000" b="1" cap="all" spc="60">
                          <a:solidFill>
                            <a:schemeClr val="tx1"/>
                          </a:solidFill>
                        </a:rPr>
                        <a:t>P &amp; G</a:t>
                      </a:r>
                    </a:p>
                  </a:txBody>
                  <a:tcPr marL="118000" marR="118000" marT="118000" marB="118000">
                    <a:lnL w="12700" cmpd="sng">
                      <a:noFill/>
                    </a:lnL>
                    <a:lnR w="12700" cmpd="sng">
                      <a:noFill/>
                    </a:lnR>
                    <a:lnT w="12700" cmpd="sng">
                      <a:noFill/>
                    </a:lnT>
                    <a:lnB w="38100" cmpd="sng">
                      <a:noFill/>
                    </a:lnB>
                    <a:noFill/>
                  </a:tcPr>
                </a:tc>
                <a:tc>
                  <a:txBody>
                    <a:bodyPr/>
                    <a:lstStyle/>
                    <a:p>
                      <a:r>
                        <a:rPr lang="en-US" sz="1000" b="1" cap="all" spc="60">
                          <a:solidFill>
                            <a:schemeClr val="tx1"/>
                          </a:solidFill>
                        </a:rPr>
                        <a:t>Unilever</a:t>
                      </a:r>
                    </a:p>
                  </a:txBody>
                  <a:tcPr marL="118000" marR="118000" marT="118000" marB="118000">
                    <a:lnL w="12700" cmpd="sng">
                      <a:noFill/>
                    </a:lnL>
                    <a:lnR w="12700" cmpd="sng">
                      <a:noFill/>
                    </a:lnR>
                    <a:lnT w="12700" cmpd="sng">
                      <a:noFill/>
                    </a:lnT>
                    <a:lnB w="38100" cmpd="sng">
                      <a:noFill/>
                    </a:lnB>
                    <a:noFill/>
                  </a:tcPr>
                </a:tc>
                <a:extLst>
                  <a:ext uri="{0D108BD9-81ED-4DB2-BD59-A6C34878D82A}">
                    <a16:rowId xmlns:a16="http://schemas.microsoft.com/office/drawing/2014/main" val="1862068404"/>
                  </a:ext>
                </a:extLst>
              </a:tr>
              <a:tr h="614748">
                <a:tc>
                  <a:txBody>
                    <a:bodyPr/>
                    <a:lstStyle/>
                    <a:p>
                      <a:r>
                        <a:rPr lang="en-US" sz="1400" cap="none" spc="0">
                          <a:solidFill>
                            <a:schemeClr val="tx1"/>
                          </a:solidFill>
                        </a:rPr>
                        <a:t>Sales/Revenue as of 2022</a:t>
                      </a:r>
                    </a:p>
                  </a:txBody>
                  <a:tcPr marL="78667" marR="78667" marT="39333" marB="78667">
                    <a:lnL w="12700" cmpd="sng">
                      <a:noFill/>
                      <a:prstDash val="solid"/>
                    </a:lnL>
                    <a:lnR w="12700" cmpd="sng">
                      <a:noFill/>
                      <a:prstDash val="solid"/>
                    </a:lnR>
                    <a:lnT w="38100" cmpd="sng">
                      <a:noFill/>
                    </a:lnT>
                    <a:lnB w="12700" cmpd="sng">
                      <a:noFill/>
                      <a:prstDash val="solid"/>
                    </a:lnB>
                    <a:solidFill>
                      <a:srgbClr val="F7F7F7"/>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cap="none" spc="0" dirty="0">
                          <a:solidFill>
                            <a:schemeClr val="tx1"/>
                          </a:solidFill>
                        </a:rPr>
                        <a:t>94.9 trillion</a:t>
                      </a:r>
                    </a:p>
                  </a:txBody>
                  <a:tcPr marL="78667" marR="78667" marT="39333" marB="78667">
                    <a:lnL w="12700" cmpd="sng">
                      <a:noFill/>
                      <a:prstDash val="solid"/>
                    </a:lnL>
                    <a:lnR w="12700" cmpd="sng">
                      <a:noFill/>
                      <a:prstDash val="solid"/>
                    </a:lnR>
                    <a:lnT w="38100" cmpd="sng">
                      <a:noFill/>
                    </a:lnT>
                    <a:lnB w="12700" cmpd="sng">
                      <a:noFill/>
                      <a:prstDash val="solid"/>
                    </a:lnB>
                    <a:solidFill>
                      <a:srgbClr val="F7F7F7"/>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cap="none" spc="0" dirty="0">
                          <a:solidFill>
                            <a:schemeClr val="tx1"/>
                          </a:solidFill>
                        </a:rPr>
                        <a:t>80.1 trillion</a:t>
                      </a:r>
                    </a:p>
                  </a:txBody>
                  <a:tcPr marL="78667" marR="78667" marT="39333" marB="78667">
                    <a:lnL w="12700" cmpd="sng">
                      <a:noFill/>
                      <a:prstDash val="solid"/>
                    </a:lnL>
                    <a:lnR w="12700" cmpd="sng">
                      <a:noFill/>
                      <a:prstDash val="solid"/>
                    </a:lnR>
                    <a:lnT w="38100" cmpd="sng">
                      <a:noFill/>
                    </a:lnT>
                    <a:lnB w="12700" cmpd="sng">
                      <a:noFill/>
                      <a:prstDash val="solid"/>
                    </a:lnB>
                    <a:solidFill>
                      <a:srgbClr val="F7F7F7"/>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cap="none" spc="0" dirty="0">
                          <a:solidFill>
                            <a:schemeClr val="tx1"/>
                          </a:solidFill>
                        </a:rPr>
                        <a:t>$60 trillion</a:t>
                      </a:r>
                    </a:p>
                  </a:txBody>
                  <a:tcPr marL="78667" marR="78667" marT="39333" marB="78667">
                    <a:lnL w="12700" cmpd="sng">
                      <a:noFill/>
                      <a:prstDash val="solid"/>
                    </a:lnL>
                    <a:lnR w="12700" cmpd="sng">
                      <a:noFill/>
                      <a:prstDash val="solid"/>
                    </a:lnR>
                    <a:lnT w="38100" cmpd="sng">
                      <a:noFill/>
                    </a:lnT>
                    <a:lnB w="12700" cmpd="sng">
                      <a:noFill/>
                      <a:prstDash val="solid"/>
                    </a:lnB>
                    <a:solidFill>
                      <a:srgbClr val="F7F7F7"/>
                    </a:solidFill>
                  </a:tcPr>
                </a:tc>
                <a:extLst>
                  <a:ext uri="{0D108BD9-81ED-4DB2-BD59-A6C34878D82A}">
                    <a16:rowId xmlns:a16="http://schemas.microsoft.com/office/drawing/2014/main" val="919089926"/>
                  </a:ext>
                </a:extLst>
              </a:tr>
              <a:tr h="614748">
                <a:tc>
                  <a:txBody>
                    <a:bodyPr/>
                    <a:lstStyle/>
                    <a:p>
                      <a:r>
                        <a:rPr lang="en-US" sz="1400" cap="none" spc="0" dirty="0">
                          <a:solidFill>
                            <a:schemeClr val="tx1"/>
                          </a:solidFill>
                        </a:rPr>
                        <a:t>Share Price(as of March 2023)</a:t>
                      </a:r>
                    </a:p>
                  </a:txBody>
                  <a:tcPr marL="78667" marR="78667" marT="39333" marB="78667">
                    <a:lnL w="12700" cmpd="sng">
                      <a:noFill/>
                      <a:prstDash val="solid"/>
                    </a:lnL>
                    <a:lnR w="12700" cmpd="sng">
                      <a:noFill/>
                      <a:prstDash val="solid"/>
                    </a:lnR>
                    <a:lnT w="12700" cmpd="sng">
                      <a:noFill/>
                      <a:prstDash val="solid"/>
                    </a:lnT>
                    <a:lnB w="12700" cmpd="sng">
                      <a:noFill/>
                      <a:prstDash val="solid"/>
                    </a:lnB>
                    <a:solidFill>
                      <a:schemeClr val="bg1">
                        <a:lumMod val="85000"/>
                      </a:schemeClr>
                    </a:solidFill>
                  </a:tcPr>
                </a:tc>
                <a:tc>
                  <a:txBody>
                    <a:bodyPr/>
                    <a:lstStyle/>
                    <a:p>
                      <a:r>
                        <a:rPr lang="en-US" sz="1400" cap="none" spc="0" dirty="0">
                          <a:solidFill>
                            <a:schemeClr val="tx1"/>
                          </a:solidFill>
                        </a:rPr>
                        <a:t>$153.84</a:t>
                      </a:r>
                    </a:p>
                  </a:txBody>
                  <a:tcPr marL="78667" marR="78667" marT="39333" marB="78667">
                    <a:lnL w="12700" cmpd="sng">
                      <a:noFill/>
                      <a:prstDash val="solid"/>
                    </a:lnL>
                    <a:lnR w="12700" cmpd="sng">
                      <a:noFill/>
                      <a:prstDash val="solid"/>
                    </a:lnR>
                    <a:lnT w="12700" cmpd="sng">
                      <a:noFill/>
                      <a:prstDash val="solid"/>
                    </a:lnT>
                    <a:lnB w="12700" cmpd="sng">
                      <a:noFill/>
                      <a:prstDash val="solid"/>
                    </a:lnB>
                    <a:solidFill>
                      <a:schemeClr val="bg1">
                        <a:lumMod val="85000"/>
                      </a:schemeClr>
                    </a:solidFill>
                  </a:tcPr>
                </a:tc>
                <a:tc>
                  <a:txBody>
                    <a:bodyPr/>
                    <a:lstStyle/>
                    <a:p>
                      <a:r>
                        <a:rPr lang="en-US" sz="1400" cap="none" spc="0" dirty="0">
                          <a:solidFill>
                            <a:schemeClr val="tx1"/>
                          </a:solidFill>
                        </a:rPr>
                        <a:t>$148.69</a:t>
                      </a:r>
                    </a:p>
                  </a:txBody>
                  <a:tcPr marL="78667" marR="78667" marT="39333" marB="78667">
                    <a:lnL w="12700" cmpd="sng">
                      <a:noFill/>
                      <a:prstDash val="solid"/>
                    </a:lnL>
                    <a:lnR w="12700" cmpd="sng">
                      <a:noFill/>
                      <a:prstDash val="solid"/>
                    </a:lnR>
                    <a:lnT w="12700" cmpd="sng">
                      <a:noFill/>
                      <a:prstDash val="solid"/>
                    </a:lnT>
                    <a:lnB w="12700" cmpd="sng">
                      <a:noFill/>
                      <a:prstDash val="solid"/>
                    </a:lnB>
                    <a:solidFill>
                      <a:schemeClr val="bg1">
                        <a:lumMod val="85000"/>
                      </a:schemeClr>
                    </a:solidFill>
                  </a:tcPr>
                </a:tc>
                <a:tc>
                  <a:txBody>
                    <a:bodyPr/>
                    <a:lstStyle/>
                    <a:p>
                      <a:r>
                        <a:rPr lang="en-US" sz="1400" cap="none" spc="0">
                          <a:solidFill>
                            <a:schemeClr val="tx1"/>
                          </a:solidFill>
                        </a:rPr>
                        <a:t>$51.93</a:t>
                      </a:r>
                    </a:p>
                  </a:txBody>
                  <a:tcPr marL="78667" marR="78667" marT="39333" marB="78667">
                    <a:lnL w="12700" cmpd="sng">
                      <a:noFill/>
                      <a:prstDash val="solid"/>
                    </a:lnL>
                    <a:lnR w="12700" cmpd="sng">
                      <a:noFill/>
                      <a:prstDash val="solid"/>
                    </a:lnR>
                    <a:lnT w="12700" cmpd="sng">
                      <a:noFill/>
                      <a:prstDash val="solid"/>
                    </a:lnT>
                    <a:lnB w="12700" cmpd="sng">
                      <a:noFill/>
                      <a:prstDash val="solid"/>
                    </a:lnB>
                    <a:solidFill>
                      <a:schemeClr val="bg1">
                        <a:lumMod val="85000"/>
                      </a:schemeClr>
                    </a:solidFill>
                  </a:tcPr>
                </a:tc>
                <a:extLst>
                  <a:ext uri="{0D108BD9-81ED-4DB2-BD59-A6C34878D82A}">
                    <a16:rowId xmlns:a16="http://schemas.microsoft.com/office/drawing/2014/main" val="1011945444"/>
                  </a:ext>
                </a:extLst>
              </a:tr>
              <a:tr h="571399">
                <a:tc>
                  <a:txBody>
                    <a:bodyPr/>
                    <a:lstStyle/>
                    <a:p>
                      <a:r>
                        <a:rPr lang="en-US" sz="1400" cap="none" spc="0">
                          <a:solidFill>
                            <a:schemeClr val="tx1"/>
                          </a:solidFill>
                        </a:rPr>
                        <a:t>Earnings </a:t>
                      </a:r>
                    </a:p>
                  </a:txBody>
                  <a:tcPr marL="78667" marR="78667" marT="39333" marB="78667">
                    <a:lnL w="12700" cmpd="sng">
                      <a:noFill/>
                      <a:prstDash val="solid"/>
                    </a:lnL>
                    <a:lnR w="12700" cmpd="sng">
                      <a:noFill/>
                      <a:prstDash val="solid"/>
                    </a:lnR>
                    <a:lnT w="12700" cmpd="sng">
                      <a:noFill/>
                      <a:prstDash val="solid"/>
                    </a:lnT>
                    <a:lnB w="12700" cmpd="sng">
                      <a:noFill/>
                      <a:prstDash val="solid"/>
                    </a:lnB>
                    <a:solidFill>
                      <a:srgbClr val="F7F7F7"/>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cap="none" spc="0" dirty="0">
                          <a:solidFill>
                            <a:schemeClr val="tx1"/>
                          </a:solidFill>
                        </a:rPr>
                        <a:t>17.9 trillion</a:t>
                      </a:r>
                    </a:p>
                  </a:txBody>
                  <a:tcPr marL="78667" marR="78667" marT="39333" marB="78667">
                    <a:lnL w="12700" cmpd="sng">
                      <a:noFill/>
                      <a:prstDash val="solid"/>
                    </a:lnL>
                    <a:lnR w="12700" cmpd="sng">
                      <a:noFill/>
                      <a:prstDash val="solid"/>
                    </a:lnR>
                    <a:lnT w="12700" cmpd="sng">
                      <a:noFill/>
                      <a:prstDash val="solid"/>
                    </a:lnT>
                    <a:lnB w="12700" cmpd="sng">
                      <a:noFill/>
                      <a:prstDash val="solid"/>
                    </a:lnB>
                    <a:solidFill>
                      <a:srgbClr val="F7F7F7"/>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cap="none" spc="0" dirty="0">
                          <a:solidFill>
                            <a:schemeClr val="tx1"/>
                          </a:solidFill>
                        </a:rPr>
                        <a:t>14.7 trillion</a:t>
                      </a:r>
                    </a:p>
                  </a:txBody>
                  <a:tcPr marL="78667" marR="78667" marT="39333" marB="78667">
                    <a:lnL w="12700" cmpd="sng">
                      <a:noFill/>
                      <a:prstDash val="solid"/>
                    </a:lnL>
                    <a:lnR w="12700" cmpd="sng">
                      <a:noFill/>
                      <a:prstDash val="solid"/>
                    </a:lnR>
                    <a:lnT w="12700" cmpd="sng">
                      <a:noFill/>
                      <a:prstDash val="solid"/>
                    </a:lnT>
                    <a:lnB w="12700" cmpd="sng">
                      <a:noFill/>
                      <a:prstDash val="solid"/>
                    </a:lnB>
                    <a:solidFill>
                      <a:srgbClr val="F7F7F7"/>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cap="none" spc="0" dirty="0">
                          <a:solidFill>
                            <a:schemeClr val="tx1"/>
                          </a:solidFill>
                        </a:rPr>
                        <a:t>7.6 trillion</a:t>
                      </a:r>
                    </a:p>
                  </a:txBody>
                  <a:tcPr marL="78667" marR="78667" marT="39333" marB="78667">
                    <a:lnL w="12700" cmpd="sng">
                      <a:noFill/>
                      <a:prstDash val="solid"/>
                    </a:lnL>
                    <a:lnR w="12700" cmpd="sng">
                      <a:noFill/>
                      <a:prstDash val="solid"/>
                    </a:lnR>
                    <a:lnT w="12700" cmpd="sng">
                      <a:noFill/>
                      <a:prstDash val="solid"/>
                    </a:lnT>
                    <a:lnB w="12700" cmpd="sng">
                      <a:noFill/>
                      <a:prstDash val="solid"/>
                    </a:lnB>
                    <a:solidFill>
                      <a:srgbClr val="F7F7F7"/>
                    </a:solidFill>
                  </a:tcPr>
                </a:tc>
                <a:extLst>
                  <a:ext uri="{0D108BD9-81ED-4DB2-BD59-A6C34878D82A}">
                    <a16:rowId xmlns:a16="http://schemas.microsoft.com/office/drawing/2014/main" val="2987612391"/>
                  </a:ext>
                </a:extLst>
              </a:tr>
              <a:tr h="388113">
                <a:tc>
                  <a:txBody>
                    <a:bodyPr/>
                    <a:lstStyle/>
                    <a:p>
                      <a:r>
                        <a:rPr lang="en-US" sz="1400" cap="none" spc="0">
                          <a:solidFill>
                            <a:schemeClr val="tx1"/>
                          </a:solidFill>
                        </a:rPr>
                        <a:t>PE rations</a:t>
                      </a:r>
                    </a:p>
                  </a:txBody>
                  <a:tcPr marL="78667" marR="78667" marT="39333" marB="78667">
                    <a:lnL w="12700" cmpd="sng">
                      <a:noFill/>
                      <a:prstDash val="solid"/>
                    </a:lnL>
                    <a:lnR w="12700" cmpd="sng">
                      <a:noFill/>
                      <a:prstDash val="solid"/>
                    </a:lnR>
                    <a:lnT w="12700" cmpd="sng">
                      <a:noFill/>
                      <a:prstDash val="solid"/>
                    </a:lnT>
                    <a:lnB w="12700" cmpd="sng">
                      <a:noFill/>
                      <a:prstDash val="solid"/>
                    </a:lnB>
                    <a:solidFill>
                      <a:schemeClr val="bg1">
                        <a:lumMod val="85000"/>
                      </a:schemeClr>
                    </a:solidFill>
                  </a:tcPr>
                </a:tc>
                <a:tc>
                  <a:txBody>
                    <a:bodyPr/>
                    <a:lstStyle/>
                    <a:p>
                      <a:r>
                        <a:rPr lang="en-US" sz="1400" cap="none" spc="0" dirty="0">
                          <a:solidFill>
                            <a:schemeClr val="tx1"/>
                          </a:solidFill>
                        </a:rPr>
                        <a:t>24.4</a:t>
                      </a:r>
                    </a:p>
                  </a:txBody>
                  <a:tcPr marL="78667" marR="78667" marT="39333" marB="78667">
                    <a:lnL w="12700" cmpd="sng">
                      <a:noFill/>
                      <a:prstDash val="solid"/>
                    </a:lnL>
                    <a:lnR w="12700" cmpd="sng">
                      <a:noFill/>
                      <a:prstDash val="solid"/>
                    </a:lnR>
                    <a:lnT w="12700" cmpd="sng">
                      <a:noFill/>
                      <a:prstDash val="solid"/>
                    </a:lnT>
                    <a:lnB w="12700" cmpd="sng">
                      <a:noFill/>
                      <a:prstDash val="solid"/>
                    </a:lnB>
                    <a:solidFill>
                      <a:schemeClr val="bg1">
                        <a:lumMod val="85000"/>
                      </a:schemeClr>
                    </a:solidFill>
                  </a:tcPr>
                </a:tc>
                <a:tc>
                  <a:txBody>
                    <a:bodyPr/>
                    <a:lstStyle/>
                    <a:p>
                      <a:r>
                        <a:rPr lang="en-US" sz="1400" cap="none" spc="0" dirty="0">
                          <a:solidFill>
                            <a:schemeClr val="tx1"/>
                          </a:solidFill>
                        </a:rPr>
                        <a:t>26.63</a:t>
                      </a:r>
                    </a:p>
                  </a:txBody>
                  <a:tcPr marL="78667" marR="78667" marT="39333" marB="78667">
                    <a:lnL w="12700" cmpd="sng">
                      <a:noFill/>
                      <a:prstDash val="solid"/>
                    </a:lnL>
                    <a:lnR w="12700" cmpd="sng">
                      <a:noFill/>
                      <a:prstDash val="solid"/>
                    </a:lnR>
                    <a:lnT w="12700" cmpd="sng">
                      <a:noFill/>
                      <a:prstDash val="solid"/>
                    </a:lnT>
                    <a:lnB w="12700" cmpd="sng">
                      <a:noFill/>
                      <a:prstDash val="solid"/>
                    </a:lnB>
                    <a:solidFill>
                      <a:schemeClr val="bg1">
                        <a:lumMod val="8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cap="none" spc="0" dirty="0">
                          <a:solidFill>
                            <a:schemeClr val="tx1"/>
                          </a:solidFill>
                        </a:rPr>
                        <a:t>16.39</a:t>
                      </a:r>
                    </a:p>
                  </a:txBody>
                  <a:tcPr marL="78667" marR="78667" marT="39333" marB="78667">
                    <a:lnL w="12700" cmpd="sng">
                      <a:noFill/>
                      <a:prstDash val="solid"/>
                    </a:lnL>
                    <a:lnR w="12700" cmpd="sng">
                      <a:noFill/>
                      <a:prstDash val="solid"/>
                    </a:lnR>
                    <a:lnT w="12700" cmpd="sng">
                      <a:noFill/>
                      <a:prstDash val="solid"/>
                    </a:lnT>
                    <a:lnB w="12700" cmpd="sng">
                      <a:noFill/>
                      <a:prstDash val="solid"/>
                    </a:lnB>
                    <a:solidFill>
                      <a:schemeClr val="bg1">
                        <a:lumMod val="85000"/>
                      </a:schemeClr>
                    </a:solidFill>
                  </a:tcPr>
                </a:tc>
                <a:extLst>
                  <a:ext uri="{0D108BD9-81ED-4DB2-BD59-A6C34878D82A}">
                    <a16:rowId xmlns:a16="http://schemas.microsoft.com/office/drawing/2014/main" val="2510343898"/>
                  </a:ext>
                </a:extLst>
              </a:tr>
            </a:tbl>
          </a:graphicData>
        </a:graphic>
      </p:graphicFrame>
    </p:spTree>
    <p:extLst>
      <p:ext uri="{BB962C8B-B14F-4D97-AF65-F5344CB8AC3E}">
        <p14:creationId xmlns:p14="http://schemas.microsoft.com/office/powerpoint/2010/main" val="2890626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3" name="Freeform: Shape 42">
            <a:extLst>
              <a:ext uri="{FF2B5EF4-FFF2-40B4-BE49-F238E27FC236}">
                <a16:creationId xmlns:a16="http://schemas.microsoft.com/office/drawing/2014/main" id="{8A7BA06D-B3FF-4E91-8639-B4569AE3A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4" name="Arc 44">
            <a:extLst>
              <a:ext uri="{FF2B5EF4-FFF2-40B4-BE49-F238E27FC236}">
                <a16:creationId xmlns:a16="http://schemas.microsoft.com/office/drawing/2014/main" id="{2B30C86D-5A07-48BC-9C9D-6F9A2DB1E9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5" name="Rectangle 46">
            <a:extLst>
              <a:ext uri="{FF2B5EF4-FFF2-40B4-BE49-F238E27FC236}">
                <a16:creationId xmlns:a16="http://schemas.microsoft.com/office/drawing/2014/main" id="{3301E07F-4F79-4B58-8698-EF24DC1ECD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6" name="Arc 48">
            <a:extLst>
              <a:ext uri="{FF2B5EF4-FFF2-40B4-BE49-F238E27FC236}">
                <a16:creationId xmlns:a16="http://schemas.microsoft.com/office/drawing/2014/main" id="{E58B2195-5055-402F-A3E7-53FF0E4980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91583" y="775849"/>
            <a:ext cx="2987899" cy="2987899"/>
          </a:xfrm>
          <a:prstGeom prst="arc">
            <a:avLst>
              <a:gd name="adj1" fmla="val 14441841"/>
              <a:gd name="adj2" fmla="val 0"/>
            </a:avLst>
          </a:prstGeom>
          <a:ln w="127000" cap="rnd">
            <a:solidFill>
              <a:schemeClr val="accent2">
                <a:lumMod val="75000"/>
              </a:schemeClr>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8694859-4258-1FE4-1F13-19D15132560A}"/>
              </a:ext>
            </a:extLst>
          </p:cNvPr>
          <p:cNvSpPr>
            <a:spLocks noGrp="1"/>
          </p:cNvSpPr>
          <p:nvPr>
            <p:ph type="title"/>
          </p:nvPr>
        </p:nvSpPr>
        <p:spPr>
          <a:xfrm>
            <a:off x="838200" y="647593"/>
            <a:ext cx="4467792" cy="3060541"/>
          </a:xfrm>
        </p:spPr>
        <p:txBody>
          <a:bodyPr vert="horz" lIns="91440" tIns="45720" rIns="91440" bIns="45720" rtlCol="0" anchor="b">
            <a:normAutofit/>
          </a:bodyPr>
          <a:lstStyle/>
          <a:p>
            <a:pPr algn="ctr"/>
            <a:r>
              <a:rPr lang="en-US" sz="6000" kern="1200">
                <a:solidFill>
                  <a:srgbClr val="FFFFFF"/>
                </a:solidFill>
                <a:latin typeface="+mj-lt"/>
                <a:ea typeface="+mj-ea"/>
                <a:cs typeface="+mj-cs"/>
              </a:rPr>
              <a:t>Company Analysis</a:t>
            </a:r>
            <a:endParaRPr lang="en-US" sz="6000" kern="1200" dirty="0">
              <a:solidFill>
                <a:srgbClr val="FFFFFF"/>
              </a:solidFill>
              <a:latin typeface="+mj-lt"/>
              <a:ea typeface="+mj-ea"/>
              <a:cs typeface="+mj-cs"/>
            </a:endParaRPr>
          </a:p>
        </p:txBody>
      </p:sp>
      <p:sp>
        <p:nvSpPr>
          <p:cNvPr id="57" name="Oval 50">
            <a:extLst>
              <a:ext uri="{FF2B5EF4-FFF2-40B4-BE49-F238E27FC236}">
                <a16:creationId xmlns:a16="http://schemas.microsoft.com/office/drawing/2014/main" id="{9EE6F773-742A-491A-9A00-A2A150DF50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29419" y="366810"/>
            <a:ext cx="6124381" cy="612438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2" descr="P&amp;G Expands Transparency Commitment to Include Fragrance Ingredients across  Product Portfolio | Business Wire">
            <a:extLst>
              <a:ext uri="{FF2B5EF4-FFF2-40B4-BE49-F238E27FC236}">
                <a16:creationId xmlns:a16="http://schemas.microsoft.com/office/drawing/2014/main" id="{A437B855-896F-C012-68CD-90F95FEA5026}"/>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12550" r="-1" b="12431"/>
          <a:stretch/>
        </p:blipFill>
        <p:spPr bwMode="auto">
          <a:xfrm>
            <a:off x="6151798" y="2232819"/>
            <a:ext cx="4252055" cy="2392362"/>
          </a:xfrm>
          <a:custGeom>
            <a:avLst/>
            <a:gdLst/>
            <a:ahLst/>
            <a:cxnLst/>
            <a:rect l="l" t="t" r="r" b="b"/>
            <a:pathLst>
              <a:path w="4273177" h="4470400">
                <a:moveTo>
                  <a:pt x="75080" y="0"/>
                </a:moveTo>
                <a:lnTo>
                  <a:pt x="4198097" y="0"/>
                </a:lnTo>
                <a:cubicBezTo>
                  <a:pt x="4239563" y="0"/>
                  <a:pt x="4273177" y="33614"/>
                  <a:pt x="4273177" y="75080"/>
                </a:cubicBezTo>
                <a:lnTo>
                  <a:pt x="4273177" y="4395320"/>
                </a:lnTo>
                <a:cubicBezTo>
                  <a:pt x="4273177" y="4436786"/>
                  <a:pt x="4239563" y="4470400"/>
                  <a:pt x="4198097" y="4470400"/>
                </a:cubicBezTo>
                <a:lnTo>
                  <a:pt x="75080" y="4470400"/>
                </a:lnTo>
                <a:cubicBezTo>
                  <a:pt x="33614" y="4470400"/>
                  <a:pt x="0" y="4436786"/>
                  <a:pt x="0" y="4395320"/>
                </a:cubicBezTo>
                <a:lnTo>
                  <a:pt x="0" y="75080"/>
                </a:lnTo>
                <a:cubicBezTo>
                  <a:pt x="0" y="33614"/>
                  <a:pt x="33614" y="0"/>
                  <a:pt x="75080" y="0"/>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55476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6A3F9DB-B144-47A4-9DB2-706C3908B2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a:extLst>
              <a:ext uri="{FF2B5EF4-FFF2-40B4-BE49-F238E27FC236}">
                <a16:creationId xmlns:a16="http://schemas.microsoft.com/office/drawing/2014/main" id="{3D9A74CD-249A-437B-A289-413676038C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9" cy="686646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descr="Antique cash register keys">
            <a:extLst>
              <a:ext uri="{FF2B5EF4-FFF2-40B4-BE49-F238E27FC236}">
                <a16:creationId xmlns:a16="http://schemas.microsoft.com/office/drawing/2014/main" id="{DAC82291-E322-0CC6-AC37-FDFA5CA07071}"/>
              </a:ext>
            </a:extLst>
          </p:cNvPr>
          <p:cNvPicPr>
            <a:picLocks noChangeAspect="1"/>
          </p:cNvPicPr>
          <p:nvPr/>
        </p:nvPicPr>
        <p:blipFill rotWithShape="1">
          <a:blip r:embed="rId2">
            <a:alphaModFix amt="35000"/>
          </a:blip>
          <a:srcRect t="9655" b="5758"/>
          <a:stretch/>
        </p:blipFill>
        <p:spPr>
          <a:xfrm>
            <a:off x="20" y="10"/>
            <a:ext cx="12191980" cy="6857990"/>
          </a:xfrm>
          <a:prstGeom prst="rect">
            <a:avLst/>
          </a:prstGeom>
        </p:spPr>
      </p:pic>
      <p:sp>
        <p:nvSpPr>
          <p:cNvPr id="13" name="Oval 12">
            <a:extLst>
              <a:ext uri="{FF2B5EF4-FFF2-40B4-BE49-F238E27FC236}">
                <a16:creationId xmlns:a16="http://schemas.microsoft.com/office/drawing/2014/main" id="{B10BB131-AC8E-4A8E-A5D1-36260F720C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9189" y="1119031"/>
            <a:ext cx="4619938" cy="461993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17BB2F7-05E6-2055-FA2E-F5BB6A72B7D6}"/>
              </a:ext>
            </a:extLst>
          </p:cNvPr>
          <p:cNvSpPr>
            <a:spLocks noGrp="1"/>
          </p:cNvSpPr>
          <p:nvPr>
            <p:ph type="title"/>
          </p:nvPr>
        </p:nvSpPr>
        <p:spPr>
          <a:xfrm>
            <a:off x="1171074" y="1396686"/>
            <a:ext cx="3240506" cy="4064628"/>
          </a:xfrm>
        </p:spPr>
        <p:txBody>
          <a:bodyPr>
            <a:normAutofit/>
          </a:bodyPr>
          <a:lstStyle/>
          <a:p>
            <a:r>
              <a:rPr lang="en-US" dirty="0"/>
              <a:t>Brief History</a:t>
            </a:r>
          </a:p>
        </p:txBody>
      </p:sp>
      <p:sp>
        <p:nvSpPr>
          <p:cNvPr id="3" name="Content Placeholder 2">
            <a:extLst>
              <a:ext uri="{FF2B5EF4-FFF2-40B4-BE49-F238E27FC236}">
                <a16:creationId xmlns:a16="http://schemas.microsoft.com/office/drawing/2014/main" id="{619D2D3F-145C-88A8-7FEF-0E6398785811}"/>
              </a:ext>
            </a:extLst>
          </p:cNvPr>
          <p:cNvSpPr>
            <a:spLocks noGrp="1"/>
          </p:cNvSpPr>
          <p:nvPr>
            <p:ph idx="1"/>
          </p:nvPr>
        </p:nvSpPr>
        <p:spPr>
          <a:xfrm>
            <a:off x="5370153" y="1526033"/>
            <a:ext cx="5536397" cy="3935281"/>
          </a:xfrm>
        </p:spPr>
        <p:txBody>
          <a:bodyPr>
            <a:normAutofit/>
          </a:bodyPr>
          <a:lstStyle/>
          <a:p>
            <a:r>
              <a:rPr lang="en-US" sz="1800" dirty="0">
                <a:solidFill>
                  <a:srgbClr val="FFFFFF"/>
                </a:solidFill>
              </a:rPr>
              <a:t>Procter &amp; Gamble Company, major American manufacturer with a diverse line of branded products. Headquarters are in Cincinnati, Ohio. The company was formed in 1837 when William Procter, a British candlemaker, and James Gamble, an Irish soap maker, merged their businesses in Cincinnati. </a:t>
            </a:r>
          </a:p>
          <a:p>
            <a:r>
              <a:rPr lang="en-US" sz="1800" dirty="0">
                <a:solidFill>
                  <a:srgbClr val="FFFFFF"/>
                </a:solidFill>
              </a:rPr>
              <a:t>Procter &amp; Gamble is a very well-known consumer products company, owning major brands like Crest, Gillette, Pampers, and Tide. </a:t>
            </a:r>
          </a:p>
          <a:p>
            <a:r>
              <a:rPr lang="en-US" sz="1800" dirty="0">
                <a:solidFill>
                  <a:srgbClr val="FFFFFF"/>
                </a:solidFill>
              </a:rPr>
              <a:t>The company has paid a dividend for nearly 130 years and has increased dividends for 63 consecutive years</a:t>
            </a:r>
          </a:p>
          <a:p>
            <a:endParaRPr lang="en-US" sz="1800" dirty="0">
              <a:solidFill>
                <a:srgbClr val="FFFFFF"/>
              </a:solidFill>
            </a:endParaRPr>
          </a:p>
        </p:txBody>
      </p:sp>
      <p:sp>
        <p:nvSpPr>
          <p:cNvPr id="15" name="Arc 14">
            <a:extLst>
              <a:ext uri="{FF2B5EF4-FFF2-40B4-BE49-F238E27FC236}">
                <a16:creationId xmlns:a16="http://schemas.microsoft.com/office/drawing/2014/main" id="{5B7778FC-632E-4DCA-A7CB-0D7731CCF9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9809111">
            <a:off x="8683720" y="941148"/>
            <a:ext cx="2987899" cy="2987899"/>
          </a:xfrm>
          <a:prstGeom prst="arc">
            <a:avLst>
              <a:gd name="adj1" fmla="val 15817365"/>
              <a:gd name="adj2" fmla="val 178138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 name="Oval 16">
            <a:extLst>
              <a:ext uri="{FF2B5EF4-FFF2-40B4-BE49-F238E27FC236}">
                <a16:creationId xmlns:a16="http://schemas.microsoft.com/office/drawing/2014/main" id="{FA23A907-97FB-4A8F-880A-DD77401C4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0048" y="4780992"/>
            <a:ext cx="546100" cy="5461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532870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55" name="Freeform: Shape 1054">
            <a:extLst>
              <a:ext uri="{FF2B5EF4-FFF2-40B4-BE49-F238E27FC236}">
                <a16:creationId xmlns:a16="http://schemas.microsoft.com/office/drawing/2014/main" id="{8A7BA06D-B3FF-4E91-8639-B4569AE3A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57" name="Arc 1056">
            <a:extLst>
              <a:ext uri="{FF2B5EF4-FFF2-40B4-BE49-F238E27FC236}">
                <a16:creationId xmlns:a16="http://schemas.microsoft.com/office/drawing/2014/main" id="{2B30C86D-5A07-48BC-9C9D-6F9A2DB1E9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useBgFill="1">
        <p:nvSpPr>
          <p:cNvPr id="1059" name="Rectangle 1058">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Logo, company name&#10;&#10;Description automatically generated">
            <a:extLst>
              <a:ext uri="{FF2B5EF4-FFF2-40B4-BE49-F238E27FC236}">
                <a16:creationId xmlns:a16="http://schemas.microsoft.com/office/drawing/2014/main" id="{3013374B-7B0B-1A11-F659-6FA330BA8FB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160" r="24839" b="-1"/>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1061" name="Rectangle 1060">
            <a:extLst>
              <a:ext uri="{FF2B5EF4-FFF2-40B4-BE49-F238E27FC236}">
                <a16:creationId xmlns:a16="http://schemas.microsoft.com/office/drawing/2014/main" id="{A44CD100-6267-4E62-AA64-2182A3A6A1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alpha val="30000"/>
                </a:schemeClr>
              </a:gs>
              <a:gs pos="33000">
                <a:schemeClr val="bg1">
                  <a:alpha val="20000"/>
                </a:schemeClr>
              </a:gs>
              <a:gs pos="0">
                <a:schemeClr val="bg1">
                  <a:alpha val="0"/>
                </a:schemeClr>
              </a:gs>
              <a:gs pos="100000">
                <a:schemeClr val="bg1">
                  <a:alpha val="3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111E971-EDA0-5263-721D-6851C9BAF16C}"/>
              </a:ext>
            </a:extLst>
          </p:cNvPr>
          <p:cNvSpPr>
            <a:spLocks noGrp="1"/>
          </p:cNvSpPr>
          <p:nvPr>
            <p:ph type="title"/>
          </p:nvPr>
        </p:nvSpPr>
        <p:spPr>
          <a:xfrm>
            <a:off x="477981" y="1122362"/>
            <a:ext cx="4023360" cy="2802219"/>
          </a:xfrm>
        </p:spPr>
        <p:txBody>
          <a:bodyPr vert="horz" lIns="91440" tIns="45720" rIns="91440" bIns="45720" rtlCol="0" anchor="b">
            <a:normAutofit/>
          </a:bodyPr>
          <a:lstStyle/>
          <a:p>
            <a:r>
              <a:rPr lang="en-US" sz="5400" kern="1200">
                <a:solidFill>
                  <a:schemeClr val="tx1"/>
                </a:solidFill>
                <a:latin typeface="+mj-lt"/>
                <a:ea typeface="+mj-ea"/>
                <a:cs typeface="+mj-cs"/>
              </a:rPr>
              <a:t>Brands under P&amp;G</a:t>
            </a:r>
          </a:p>
        </p:txBody>
      </p:sp>
    </p:spTree>
    <p:extLst>
      <p:ext uri="{BB962C8B-B14F-4D97-AF65-F5344CB8AC3E}">
        <p14:creationId xmlns:p14="http://schemas.microsoft.com/office/powerpoint/2010/main" val="978283763"/>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Freeform: Shape 27">
            <a:extLst>
              <a:ext uri="{FF2B5EF4-FFF2-40B4-BE49-F238E27FC236}">
                <a16:creationId xmlns:a16="http://schemas.microsoft.com/office/drawing/2014/main" id="{8A7BA06D-B3FF-4E91-8639-B4569AE3A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Arc 29">
            <a:extLst>
              <a:ext uri="{FF2B5EF4-FFF2-40B4-BE49-F238E27FC236}">
                <a16:creationId xmlns:a16="http://schemas.microsoft.com/office/drawing/2014/main" id="{2B30C86D-5A07-48BC-9C9D-6F9A2DB1E9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useBgFill="1">
        <p:nvSpPr>
          <p:cNvPr id="32" name="Rectangle 31">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23" descr="Digital business graph and charts">
            <a:extLst>
              <a:ext uri="{FF2B5EF4-FFF2-40B4-BE49-F238E27FC236}">
                <a16:creationId xmlns:a16="http://schemas.microsoft.com/office/drawing/2014/main" id="{2DF3ADD5-0F1E-EE63-54A3-9692FC1DFC74}"/>
              </a:ext>
            </a:extLst>
          </p:cNvPr>
          <p:cNvPicPr>
            <a:picLocks noChangeAspect="1"/>
          </p:cNvPicPr>
          <p:nvPr/>
        </p:nvPicPr>
        <p:blipFill rotWithShape="1">
          <a:blip r:embed="rId2"/>
          <a:srcRect l="13563" r="1549" b="1"/>
          <a:stretch/>
        </p:blipFill>
        <p:spPr>
          <a:xfrm>
            <a:off x="20" y="10"/>
            <a:ext cx="12191980" cy="6857990"/>
          </a:xfrm>
          <a:prstGeom prst="rect">
            <a:avLst/>
          </a:prstGeom>
        </p:spPr>
      </p:pic>
      <p:sp>
        <p:nvSpPr>
          <p:cNvPr id="34" name="Rectangle 33">
            <a:extLst>
              <a:ext uri="{FF2B5EF4-FFF2-40B4-BE49-F238E27FC236}">
                <a16:creationId xmlns:a16="http://schemas.microsoft.com/office/drawing/2014/main" id="{A44CD100-6267-4E62-AA64-2182A3A6A1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alpha val="30000"/>
                </a:schemeClr>
              </a:gs>
              <a:gs pos="33000">
                <a:schemeClr val="bg1">
                  <a:alpha val="20000"/>
                </a:schemeClr>
              </a:gs>
              <a:gs pos="0">
                <a:schemeClr val="bg1">
                  <a:alpha val="0"/>
                </a:schemeClr>
              </a:gs>
              <a:gs pos="100000">
                <a:schemeClr val="bg1">
                  <a:alpha val="3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3D9D2E2-10AF-1EA2-DD4B-43F97DF35F42}"/>
              </a:ext>
            </a:extLst>
          </p:cNvPr>
          <p:cNvSpPr>
            <a:spLocks noGrp="1"/>
          </p:cNvSpPr>
          <p:nvPr>
            <p:ph type="title"/>
          </p:nvPr>
        </p:nvSpPr>
        <p:spPr>
          <a:xfrm>
            <a:off x="477981" y="1122362"/>
            <a:ext cx="4023360" cy="2802219"/>
          </a:xfrm>
        </p:spPr>
        <p:txBody>
          <a:bodyPr vert="horz" lIns="91440" tIns="45720" rIns="91440" bIns="45720" rtlCol="0" anchor="b">
            <a:normAutofit/>
          </a:bodyPr>
          <a:lstStyle/>
          <a:p>
            <a:r>
              <a:rPr lang="en-US" sz="5400" kern="1200">
                <a:solidFill>
                  <a:schemeClr val="tx1"/>
                </a:solidFill>
                <a:latin typeface="+mj-lt"/>
                <a:ea typeface="+mj-ea"/>
                <a:cs typeface="+mj-cs"/>
              </a:rPr>
              <a:t>Stock price Analysis</a:t>
            </a:r>
          </a:p>
        </p:txBody>
      </p:sp>
    </p:spTree>
    <p:extLst>
      <p:ext uri="{BB962C8B-B14F-4D97-AF65-F5344CB8AC3E}">
        <p14:creationId xmlns:p14="http://schemas.microsoft.com/office/powerpoint/2010/main" val="970661358"/>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A3F1C-D0E8-C9D0-9D40-EA02BB58315F}"/>
              </a:ext>
            </a:extLst>
          </p:cNvPr>
          <p:cNvSpPr>
            <a:spLocks noGrp="1"/>
          </p:cNvSpPr>
          <p:nvPr>
            <p:ph type="title"/>
          </p:nvPr>
        </p:nvSpPr>
        <p:spPr/>
        <p:txBody>
          <a:bodyPr/>
          <a:lstStyle/>
          <a:p>
            <a:r>
              <a:rPr lang="en-US" dirty="0"/>
              <a:t>Historical data</a:t>
            </a:r>
          </a:p>
        </p:txBody>
      </p:sp>
      <p:pic>
        <p:nvPicPr>
          <p:cNvPr id="4" name="Content Placeholder 3">
            <a:extLst>
              <a:ext uri="{FF2B5EF4-FFF2-40B4-BE49-F238E27FC236}">
                <a16:creationId xmlns:a16="http://schemas.microsoft.com/office/drawing/2014/main" id="{0AF5EDE8-2E97-E37B-0A42-251C549A8C5E}"/>
              </a:ext>
            </a:extLst>
          </p:cNvPr>
          <p:cNvPicPr>
            <a:picLocks noGrp="1" noChangeAspect="1"/>
          </p:cNvPicPr>
          <p:nvPr>
            <p:ph idx="1"/>
          </p:nvPr>
        </p:nvPicPr>
        <p:blipFill>
          <a:blip r:embed="rId3"/>
          <a:stretch>
            <a:fillRect/>
          </a:stretch>
        </p:blipFill>
        <p:spPr>
          <a:xfrm>
            <a:off x="257175" y="1825625"/>
            <a:ext cx="11934825" cy="4667250"/>
          </a:xfrm>
          <a:prstGeom prst="rect">
            <a:avLst/>
          </a:prstGeom>
        </p:spPr>
      </p:pic>
    </p:spTree>
    <p:extLst>
      <p:ext uri="{BB962C8B-B14F-4D97-AF65-F5344CB8AC3E}">
        <p14:creationId xmlns:p14="http://schemas.microsoft.com/office/powerpoint/2010/main" val="3782984105"/>
      </p:ext>
    </p:extLst>
  </p:cSld>
  <p:clrMapOvr>
    <a:masterClrMapping/>
  </p:clrMapOvr>
</p:sld>
</file>

<file path=ppt/theme/theme1.xml><?xml version="1.0" encoding="utf-8"?>
<a:theme xmlns:a="http://schemas.openxmlformats.org/drawingml/2006/main" name="ShapesVTI">
  <a:themeElements>
    <a:clrScheme name="Office">
      <a:dk1>
        <a:srgbClr val="000000"/>
      </a:dk1>
      <a:lt1>
        <a:srgbClr val="FFFFFF"/>
      </a:lt1>
      <a:dk2>
        <a:srgbClr val="262626"/>
      </a:dk2>
      <a:lt2>
        <a:srgbClr val="FFFFFF"/>
      </a:lt2>
      <a:accent1>
        <a:srgbClr val="F5A700"/>
      </a:accent1>
      <a:accent2>
        <a:srgbClr val="00A5AB"/>
      </a:accent2>
      <a:accent3>
        <a:srgbClr val="09963B"/>
      </a:accent3>
      <a:accent4>
        <a:srgbClr val="E64823"/>
      </a:accent4>
      <a:accent5>
        <a:srgbClr val="9C6A6A"/>
      </a:accent5>
      <a:accent6>
        <a:srgbClr val="824F8C"/>
      </a:accent6>
      <a:hlink>
        <a:srgbClr val="2998E3"/>
      </a:hlink>
      <a:folHlink>
        <a:srgbClr val="7F723D"/>
      </a:folHlink>
    </a:clrScheme>
    <a:fontScheme name="Festival">
      <a:majorFont>
        <a:latin typeface="Aharoni"/>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hapesVTI" id="{C78D20FD-A872-4243-8597-B534C62538FF}" vid="{7CAFCCF9-7834-41D6-B6AB-7D225A18A4E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5C12746DD4E19F4CA0CC7B4B7762E799" ma:contentTypeVersion="0" ma:contentTypeDescription="Create a new document." ma:contentTypeScope="" ma:versionID="11d38756cd3e6860a652505daca2910d">
  <xsd:schema xmlns:xsd="http://www.w3.org/2001/XMLSchema" xmlns:xs="http://www.w3.org/2001/XMLSchema" xmlns:p="http://schemas.microsoft.com/office/2006/metadata/properties" targetNamespace="http://schemas.microsoft.com/office/2006/metadata/properties" ma:root="true" ma:fieldsID="b34f15b030d40ffca33e4aeb8eb001f5">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4AAE5EC-2A4F-4AFD-BFE8-A9A3767E4717}">
  <ds:schemaRefs>
    <ds:schemaRef ds:uri="http://schemas.microsoft.com/sharepoint/v3/contenttype/forms"/>
  </ds:schemaRefs>
</ds:datastoreItem>
</file>

<file path=customXml/itemProps2.xml><?xml version="1.0" encoding="utf-8"?>
<ds:datastoreItem xmlns:ds="http://schemas.openxmlformats.org/officeDocument/2006/customXml" ds:itemID="{05B9E6A6-3655-4E43-A235-F280EC39B7C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otalTime>543</TotalTime>
  <Words>666</Words>
  <Application>Microsoft Macintosh PowerPoint</Application>
  <PresentationFormat>Widescreen</PresentationFormat>
  <Paragraphs>71</Paragraphs>
  <Slides>14</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Aharoni</vt:lpstr>
      <vt:lpstr>Arial</vt:lpstr>
      <vt:lpstr>Avenir Next LT Pro</vt:lpstr>
      <vt:lpstr>Calibri</vt:lpstr>
      <vt:lpstr>ShapesVTI</vt:lpstr>
      <vt:lpstr>Proctor &amp; Gamble </vt:lpstr>
      <vt:lpstr>Outline</vt:lpstr>
      <vt:lpstr>ECONOMY ANALYSIS </vt:lpstr>
      <vt:lpstr>Industry</vt:lpstr>
      <vt:lpstr>Company Analysis</vt:lpstr>
      <vt:lpstr>Brief History</vt:lpstr>
      <vt:lpstr>Brands under P&amp;G</vt:lpstr>
      <vt:lpstr>Stock price Analysis</vt:lpstr>
      <vt:lpstr>Historical data</vt:lpstr>
      <vt:lpstr>Dicing the stock data</vt:lpstr>
      <vt:lpstr>Stock prices &amp; returns</vt:lpstr>
      <vt:lpstr>Simulation </vt:lpstr>
      <vt:lpstr>What about 1000 iterations</vt:lpstr>
      <vt:lpstr>Characteristics of our stock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Proctor &amp; Gamble </dc:title>
  <dc:creator>Johnson Mawuli Tsimese</dc:creator>
  <cp:lastModifiedBy>Johnson Mawuli Tsimese</cp:lastModifiedBy>
  <cp:revision>8</cp:revision>
  <dcterms:created xsi:type="dcterms:W3CDTF">2023-04-09T16:01:53Z</dcterms:created>
  <dcterms:modified xsi:type="dcterms:W3CDTF">2023-04-12T17:52:52Z</dcterms:modified>
</cp:coreProperties>
</file>